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59" r:id="rId2"/>
    <p:sldId id="300" r:id="rId3"/>
    <p:sldId id="318" r:id="rId4"/>
    <p:sldId id="331" r:id="rId5"/>
    <p:sldId id="332" r:id="rId6"/>
    <p:sldId id="329" r:id="rId7"/>
    <p:sldId id="319" r:id="rId8"/>
    <p:sldId id="333" r:id="rId9"/>
    <p:sldId id="320" r:id="rId10"/>
    <p:sldId id="326" r:id="rId11"/>
    <p:sldId id="327" r:id="rId12"/>
    <p:sldId id="321" r:id="rId13"/>
    <p:sldId id="322" r:id="rId14"/>
    <p:sldId id="324" r:id="rId15"/>
    <p:sldId id="325" r:id="rId16"/>
    <p:sldId id="323" r:id="rId17"/>
    <p:sldId id="330" r:id="rId18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9900"/>
    <a:srgbClr val="B2B2B2"/>
    <a:srgbClr val="EAEAEA"/>
    <a:srgbClr val="DDDDDD"/>
    <a:srgbClr val="333399"/>
    <a:srgbClr val="6666FF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606" autoAdjust="0"/>
  </p:normalViewPr>
  <p:slideViewPr>
    <p:cSldViewPr>
      <p:cViewPr>
        <p:scale>
          <a:sx n="70" d="100"/>
          <a:sy n="70" d="100"/>
        </p:scale>
        <p:origin x="-20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2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90" tIns="48596" rIns="97190" bIns="48596" numCol="1" anchor="t" anchorCtr="0" compatLnSpc="1">
            <a:prstTxWarp prst="textNoShape">
              <a:avLst/>
            </a:prstTxWarp>
          </a:bodyPr>
          <a:lstStyle>
            <a:lvl1pPr algn="l" defTabSz="971550">
              <a:defRPr sz="1400"/>
            </a:lvl1pPr>
          </a:lstStyle>
          <a:p>
            <a:endParaRPr lang="es-ES_trad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90" tIns="48596" rIns="97190" bIns="48596" numCol="1" anchor="t" anchorCtr="0" compatLnSpc="1">
            <a:prstTxWarp prst="textNoShape">
              <a:avLst/>
            </a:prstTxWarp>
          </a:bodyPr>
          <a:lstStyle>
            <a:lvl1pPr algn="r" defTabSz="971550">
              <a:defRPr sz="1400"/>
            </a:lvl1pPr>
          </a:lstStyle>
          <a:p>
            <a:endParaRPr lang="es-ES_tradnl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90" tIns="48596" rIns="97190" bIns="48596" numCol="1" anchor="b" anchorCtr="0" compatLnSpc="1">
            <a:prstTxWarp prst="textNoShape">
              <a:avLst/>
            </a:prstTxWarp>
          </a:bodyPr>
          <a:lstStyle>
            <a:lvl1pPr algn="l" defTabSz="971550">
              <a:defRPr sz="1400"/>
            </a:lvl1pPr>
          </a:lstStyle>
          <a:p>
            <a:endParaRPr lang="es-ES_tradnl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90" tIns="48596" rIns="97190" bIns="48596" numCol="1" anchor="b" anchorCtr="0" compatLnSpc="1">
            <a:prstTxWarp prst="textNoShape">
              <a:avLst/>
            </a:prstTxWarp>
          </a:bodyPr>
          <a:lstStyle>
            <a:lvl1pPr algn="r" defTabSz="971550">
              <a:defRPr sz="1400"/>
            </a:lvl1pPr>
          </a:lstStyle>
          <a:p>
            <a:fld id="{9F17EC80-2694-4C6B-AAE6-C6AA04D0C9DB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4578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7" tIns="49518" rIns="99037" bIns="49518" numCol="1" anchor="t" anchorCtr="0" compatLnSpc="1">
            <a:prstTxWarp prst="textNoShape">
              <a:avLst/>
            </a:prstTxWarp>
          </a:bodyPr>
          <a:lstStyle>
            <a:lvl1pPr algn="l" defTabSz="990600">
              <a:defRPr sz="14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7" tIns="49518" rIns="99037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4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7" tIns="49518" rIns="99037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7" tIns="49518" rIns="99037" bIns="49518" numCol="1" anchor="b" anchorCtr="0" compatLnSpc="1">
            <a:prstTxWarp prst="textNoShape">
              <a:avLst/>
            </a:prstTxWarp>
          </a:bodyPr>
          <a:lstStyle>
            <a:lvl1pPr algn="l" defTabSz="990600">
              <a:defRPr sz="14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7" tIns="49518" rIns="99037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400"/>
            </a:lvl1pPr>
          </a:lstStyle>
          <a:p>
            <a:fld id="{4444C2A4-C952-4072-913E-3E78552C7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98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764704"/>
            <a:ext cx="4384189" cy="2880320"/>
          </a:xfrm>
        </p:spPr>
        <p:txBody>
          <a:bodyPr anchor="ctr" anchorCtr="0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3789041"/>
            <a:ext cx="4367486" cy="216023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517" y="236415"/>
            <a:ext cx="453979" cy="365125"/>
          </a:xfrm>
        </p:spPr>
        <p:txBody>
          <a:bodyPr/>
          <a:lstStyle>
            <a:lvl1pPr>
              <a:defRPr sz="1400"/>
            </a:lvl1pPr>
          </a:lstStyle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99648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0290" name="Picture 2" descr="http://reinep.files.wordpress.com/2010/02/tesla_thinking.jpg?w=25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1350"/>
            <a:ext cx="2530695" cy="324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http://blogs.bournemouth.ac.uk/research/files/2011/12/cos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5133" y="5415589"/>
            <a:ext cx="1816659" cy="5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bcarvalho\SkyDrive\COST\wip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5830"/>
            <a:ext cx="2974975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7" y="6120000"/>
            <a:ext cx="912053" cy="6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20000"/>
            <a:ext cx="2199069" cy="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296" y="6120000"/>
            <a:ext cx="622800" cy="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032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6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7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DBAD49-A09E-4B4B-8DFF-A8EFF9DC57C4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6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DBAD49-A09E-4B4B-8DFF-A8EFF9DC57C4}" type="slidenum">
              <a:rPr lang="en-US" smtClean="0"/>
              <a:pPr/>
              <a:t>‹#›</a:t>
            </a:fld>
            <a:r>
              <a:rPr lang="en-US" smtClean="0"/>
              <a:t>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15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79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DBAD49-A09E-4B4B-8DFF-A8EFF9DC57C4}" type="slidenum">
              <a:rPr lang="en-US" smtClean="0"/>
              <a:pPr/>
              <a:t>‹#›</a:t>
            </a:fld>
            <a:r>
              <a:rPr lang="en-US" smtClean="0"/>
              <a:t>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6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33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DBAD49-A09E-4B4B-8DFF-A8EFF9DC57C4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2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4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53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DBAD49-A09E-4B4B-8DFF-A8EFF9DC57C4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4" descr="http://blogs.bournemouth.ac.uk/research/files/2011/12/cost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3" y="6474969"/>
            <a:ext cx="486594" cy="1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0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aseq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1340768"/>
            <a:ext cx="4384189" cy="2880320"/>
          </a:xfrm>
        </p:spPr>
        <p:txBody>
          <a:bodyPr/>
          <a:lstStyle/>
          <a:p>
            <a:pPr algn="ctr"/>
            <a:r>
              <a:rPr lang="en-US" sz="4800" dirty="0" smtClean="0"/>
              <a:t>IC1301 -</a:t>
            </a:r>
            <a:r>
              <a:rPr lang="en-US" sz="4800" dirty="0" err="1" smtClean="0"/>
              <a:t>WiPE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Optical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Delivery and Data Transmission in a Wireless and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Batteryless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Microsystem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pt-PT" dirty="0" smtClean="0">
                <a:solidFill>
                  <a:srgbClr val="000066"/>
                </a:solidFill>
              </a:rPr>
              <a:t>29.09.</a:t>
            </a:r>
            <a:r>
              <a:rPr lang="es-ES" altLang="pt-PT" dirty="0" smtClean="0">
                <a:solidFill>
                  <a:srgbClr val="000066"/>
                </a:solidFill>
              </a:rPr>
              <a:t>2014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2946" y="5013177"/>
            <a:ext cx="4367486" cy="1152127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600" b="1" dirty="0" err="1" smtClean="0"/>
              <a:t>Assoc</a:t>
            </a:r>
            <a:r>
              <a:rPr lang="tr-TR" sz="1600" b="1" dirty="0" smtClean="0"/>
              <a:t>. Prof. Şenol Mutlu</a:t>
            </a:r>
            <a:endParaRPr lang="en-US" sz="16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600" dirty="0" smtClean="0">
                <a:solidFill>
                  <a:srgbClr val="FF9900"/>
                </a:solidFill>
              </a:rPr>
              <a:t>Boğaziçi </a:t>
            </a:r>
            <a:r>
              <a:rPr lang="tr-TR" sz="1600" dirty="0" err="1" smtClean="0">
                <a:solidFill>
                  <a:srgbClr val="FF9900"/>
                </a:solidFill>
              </a:rPr>
              <a:t>Unviersity</a:t>
            </a:r>
            <a:r>
              <a:rPr lang="tr-TR" sz="1600" dirty="0" smtClean="0">
                <a:solidFill>
                  <a:srgbClr val="FF9900"/>
                </a:solidFill>
              </a:rPr>
              <a:t>, </a:t>
            </a:r>
            <a:r>
              <a:rPr lang="tr-TR" sz="1600" dirty="0" err="1" smtClean="0">
                <a:solidFill>
                  <a:srgbClr val="FF9900"/>
                </a:solidFill>
              </a:rPr>
              <a:t>Istanbul</a:t>
            </a:r>
            <a:r>
              <a:rPr lang="tr-TR" sz="1600" dirty="0" smtClean="0">
                <a:solidFill>
                  <a:srgbClr val="FF9900"/>
                </a:solidFill>
              </a:rPr>
              <a:t>, </a:t>
            </a:r>
            <a:r>
              <a:rPr lang="tr-TR" sz="1600" dirty="0" err="1" smtClean="0">
                <a:solidFill>
                  <a:srgbClr val="FF9900"/>
                </a:solidFill>
              </a:rPr>
              <a:t>Turkey</a:t>
            </a:r>
            <a:endParaRPr lang="en-US" sz="1600" dirty="0">
              <a:solidFill>
                <a:srgbClr val="FF99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5368" y="341784"/>
            <a:ext cx="7239000" cy="1031326"/>
          </a:xfrm>
        </p:spPr>
        <p:txBody>
          <a:bodyPr/>
          <a:lstStyle/>
          <a:p>
            <a:pPr algn="ctr"/>
            <a:r>
              <a:rPr lang="tr-TR" dirty="0" err="1" smtClean="0"/>
              <a:t>Microsystem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: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transmit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not </a:t>
            </a:r>
            <a:r>
              <a:rPr lang="tr-TR" dirty="0" err="1" smtClean="0"/>
              <a:t>transmit</a:t>
            </a:r>
            <a:endParaRPr lang="tr-T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45696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12" y="1844824"/>
            <a:ext cx="38596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5013176"/>
            <a:ext cx="7776864" cy="2304256"/>
          </a:xfrm>
        </p:spPr>
        <p:txBody>
          <a:bodyPr>
            <a:normAutofit/>
          </a:bodyPr>
          <a:lstStyle/>
          <a:p>
            <a:r>
              <a:rPr lang="tr-TR" dirty="0" err="1" smtClean="0"/>
              <a:t>Schmitt</a:t>
            </a:r>
            <a:r>
              <a:rPr lang="tr-TR" dirty="0" smtClean="0"/>
              <a:t> </a:t>
            </a:r>
            <a:r>
              <a:rPr lang="tr-TR" dirty="0" err="1" smtClean="0"/>
              <a:t>trigger</a:t>
            </a:r>
            <a:r>
              <a:rPr lang="tr-TR" dirty="0" smtClean="0"/>
              <a:t> </a:t>
            </a:r>
            <a:r>
              <a:rPr lang="tr-TR" dirty="0" err="1" smtClean="0"/>
              <a:t>senses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stored</a:t>
            </a:r>
            <a:r>
              <a:rPr lang="tr-TR" dirty="0" smtClean="0"/>
              <a:t> </a:t>
            </a:r>
            <a:r>
              <a:rPr lang="tr-TR" dirty="0" err="1" smtClean="0"/>
              <a:t>voltage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triggers</a:t>
            </a:r>
            <a:r>
              <a:rPr lang="tr-TR" dirty="0" smtClean="0"/>
              <a:t> </a:t>
            </a:r>
            <a:r>
              <a:rPr lang="tr-TR" dirty="0" err="1" smtClean="0"/>
              <a:t>transmission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enough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is </a:t>
            </a:r>
            <a:r>
              <a:rPr lang="tr-TR" dirty="0" err="1" smtClean="0"/>
              <a:t>available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10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8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86600" cy="1143000"/>
          </a:xfrm>
        </p:spPr>
        <p:txBody>
          <a:bodyPr/>
          <a:lstStyle/>
          <a:p>
            <a:pPr algn="ctr"/>
            <a:r>
              <a:rPr lang="tr-TR" dirty="0" err="1" smtClean="0"/>
              <a:t>Microsystem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: </a:t>
            </a:r>
            <a:r>
              <a:rPr lang="tr-TR" dirty="0" err="1" smtClean="0"/>
              <a:t>pulse</a:t>
            </a:r>
            <a:r>
              <a:rPr lang="tr-TR" dirty="0" smtClean="0"/>
              <a:t>        </a:t>
            </a:r>
            <a:r>
              <a:rPr lang="tr-TR" dirty="0" err="1" smtClean="0"/>
              <a:t>generation</a:t>
            </a:r>
            <a:endParaRPr lang="tr-T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04873"/>
            <a:ext cx="5870798" cy="2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646" y="1628800"/>
            <a:ext cx="287985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25144"/>
            <a:ext cx="5760640" cy="2016224"/>
          </a:xfrm>
        </p:spPr>
        <p:txBody>
          <a:bodyPr>
            <a:noAutofit/>
          </a:bodyPr>
          <a:lstStyle/>
          <a:p>
            <a:pPr algn="just"/>
            <a:r>
              <a:rPr lang="tr-TR" sz="2000" dirty="0" err="1" smtClean="0"/>
              <a:t>Pulse</a:t>
            </a:r>
            <a:r>
              <a:rPr lang="tr-TR" sz="2000" dirty="0" smtClean="0"/>
              <a:t> </a:t>
            </a:r>
            <a:r>
              <a:rPr lang="tr-TR" sz="2000" dirty="0" err="1" smtClean="0"/>
              <a:t>generator</a:t>
            </a:r>
            <a:r>
              <a:rPr lang="tr-TR" sz="2000" dirty="0"/>
              <a:t> </a:t>
            </a:r>
            <a:r>
              <a:rPr lang="tr-TR" sz="2000" dirty="0" err="1" smtClean="0"/>
              <a:t>intermittently</a:t>
            </a:r>
            <a:r>
              <a:rPr lang="tr-TR" sz="2000" dirty="0" smtClean="0"/>
              <a:t> </a:t>
            </a:r>
            <a:r>
              <a:rPr lang="tr-TR" sz="2000" dirty="0" err="1" smtClean="0"/>
              <a:t>connects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LED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storage</a:t>
            </a:r>
            <a:r>
              <a:rPr lang="tr-TR" sz="2000" dirty="0" smtClean="0"/>
              <a:t> </a:t>
            </a:r>
            <a:r>
              <a:rPr lang="tr-TR" sz="2000" dirty="0" err="1" smtClean="0"/>
              <a:t>capacitor</a:t>
            </a:r>
            <a:r>
              <a:rPr lang="tr-TR" sz="2000" dirty="0" smtClean="0"/>
              <a:t>.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voltage</a:t>
            </a:r>
            <a:r>
              <a:rPr lang="tr-TR" sz="2000" dirty="0" smtClean="0"/>
              <a:t> at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capacitor</a:t>
            </a:r>
            <a:r>
              <a:rPr lang="tr-TR" sz="2000" dirty="0" smtClean="0"/>
              <a:t> is </a:t>
            </a:r>
            <a:r>
              <a:rPr lang="tr-TR" sz="2000" dirty="0" err="1" smtClean="0"/>
              <a:t>high</a:t>
            </a:r>
            <a:r>
              <a:rPr lang="tr-TR" sz="2000" dirty="0" smtClean="0"/>
              <a:t> </a:t>
            </a:r>
            <a:r>
              <a:rPr lang="tr-TR" sz="2000" dirty="0" err="1" smtClean="0"/>
              <a:t>enough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forward</a:t>
            </a:r>
            <a:r>
              <a:rPr lang="tr-TR" sz="2000" dirty="0" smtClean="0"/>
              <a:t> </a:t>
            </a:r>
            <a:r>
              <a:rPr lang="tr-TR" sz="2000" dirty="0" err="1" smtClean="0"/>
              <a:t>bias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LED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transmit</a:t>
            </a:r>
            <a:r>
              <a:rPr lang="tr-TR" sz="2000" dirty="0" smtClean="0"/>
              <a:t> </a:t>
            </a:r>
            <a:r>
              <a:rPr lang="tr-TR" sz="2000" dirty="0" err="1" smtClean="0"/>
              <a:t>optical</a:t>
            </a:r>
            <a:r>
              <a:rPr lang="tr-TR" sz="2000" dirty="0" smtClean="0"/>
              <a:t> </a:t>
            </a:r>
            <a:r>
              <a:rPr lang="tr-TR" sz="2000" dirty="0" err="1" smtClean="0"/>
              <a:t>pulses</a:t>
            </a:r>
            <a:r>
              <a:rPr lang="tr-TR" sz="2000" dirty="0" smtClean="0"/>
              <a:t>. </a:t>
            </a:r>
            <a:r>
              <a:rPr lang="tr-TR" sz="2000" dirty="0" err="1" smtClean="0"/>
              <a:t>Conduction</a:t>
            </a:r>
            <a:r>
              <a:rPr lang="tr-TR" sz="2000" dirty="0" smtClean="0"/>
              <a:t> </a:t>
            </a:r>
            <a:r>
              <a:rPr lang="tr-TR" sz="2000" dirty="0" err="1" smtClean="0"/>
              <a:t>stops</a:t>
            </a:r>
            <a:r>
              <a:rPr lang="tr-TR" sz="2000" dirty="0" smtClean="0"/>
              <a:t> </a:t>
            </a:r>
            <a:r>
              <a:rPr lang="tr-TR" sz="2000" dirty="0" err="1" smtClean="0"/>
              <a:t>when</a:t>
            </a:r>
            <a:r>
              <a:rPr lang="tr-TR" sz="2000" dirty="0" smtClean="0"/>
              <a:t> </a:t>
            </a:r>
            <a:r>
              <a:rPr lang="tr-TR" sz="2000" dirty="0" err="1" smtClean="0"/>
              <a:t>storage</a:t>
            </a:r>
            <a:r>
              <a:rPr lang="tr-TR" sz="2000" dirty="0" smtClean="0"/>
              <a:t> </a:t>
            </a:r>
            <a:r>
              <a:rPr lang="tr-TR" sz="2000" dirty="0" err="1" smtClean="0"/>
              <a:t>capacitor</a:t>
            </a:r>
            <a:r>
              <a:rPr lang="tr-TR" sz="2000" dirty="0" smtClean="0"/>
              <a:t> </a:t>
            </a:r>
            <a:r>
              <a:rPr lang="tr-TR" sz="2000" dirty="0" err="1" smtClean="0"/>
              <a:t>voltage</a:t>
            </a:r>
            <a:r>
              <a:rPr lang="tr-TR" sz="2000" dirty="0" smtClean="0"/>
              <a:t> </a:t>
            </a:r>
            <a:r>
              <a:rPr lang="tr-TR" sz="2000" dirty="0" err="1" smtClean="0"/>
              <a:t>falls</a:t>
            </a:r>
            <a:r>
              <a:rPr lang="tr-TR" sz="2000" dirty="0" smtClean="0"/>
              <a:t> </a:t>
            </a:r>
            <a:r>
              <a:rPr lang="tr-TR" sz="2000" dirty="0" err="1" smtClean="0"/>
              <a:t>below</a:t>
            </a:r>
            <a:r>
              <a:rPr lang="tr-TR" sz="2000" dirty="0" smtClean="0"/>
              <a:t> a </a:t>
            </a:r>
            <a:r>
              <a:rPr lang="tr-TR" sz="2000" dirty="0" err="1" smtClean="0"/>
              <a:t>trigger</a:t>
            </a:r>
            <a:r>
              <a:rPr lang="tr-TR" sz="2000" dirty="0" smtClean="0"/>
              <a:t> </a:t>
            </a:r>
            <a:r>
              <a:rPr lang="tr-TR" sz="2000" dirty="0" err="1" smtClean="0"/>
              <a:t>point</a:t>
            </a:r>
            <a:r>
              <a:rPr lang="tr-TR" sz="2000" dirty="0" smtClean="0"/>
              <a:t>, </a:t>
            </a:r>
            <a:r>
              <a:rPr lang="tr-TR" sz="2000" dirty="0" err="1" smtClean="0"/>
              <a:t>new</a:t>
            </a:r>
            <a:r>
              <a:rPr lang="tr-TR" sz="2000" dirty="0" smtClean="0"/>
              <a:t> </a:t>
            </a:r>
            <a:r>
              <a:rPr lang="tr-TR" sz="2000" dirty="0" err="1" smtClean="0"/>
              <a:t>charge</a:t>
            </a:r>
            <a:r>
              <a:rPr lang="tr-TR" sz="2000" dirty="0" smtClean="0"/>
              <a:t> </a:t>
            </a:r>
            <a:r>
              <a:rPr lang="tr-TR" sz="2000" dirty="0" err="1" smtClean="0"/>
              <a:t>up</a:t>
            </a:r>
            <a:r>
              <a:rPr lang="tr-TR" sz="2000" dirty="0" smtClean="0"/>
              <a:t> </a:t>
            </a:r>
            <a:r>
              <a:rPr lang="tr-TR" sz="2000" dirty="0" err="1" smtClean="0"/>
              <a:t>cycle</a:t>
            </a:r>
            <a:r>
              <a:rPr lang="tr-TR" sz="2000" dirty="0" smtClean="0"/>
              <a:t> </a:t>
            </a:r>
            <a:r>
              <a:rPr lang="tr-TR" sz="2000" dirty="0" err="1" smtClean="0"/>
              <a:t>begins</a:t>
            </a:r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933056"/>
            <a:ext cx="259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Single Pulse: Logic 1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Double Pulse: Logic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11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6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Microsystem: </a:t>
            </a:r>
            <a:r>
              <a:rPr lang="tr-TR" dirty="0" smtClean="0"/>
              <a:t>IC </a:t>
            </a:r>
            <a:r>
              <a:rPr lang="tr-TR" dirty="0" smtClean="0"/>
              <a:t>layout and integration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5661248"/>
            <a:ext cx="7467600" cy="93610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proposed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r>
              <a:rPr lang="tr-TR" dirty="0" err="1" smtClean="0"/>
              <a:t>framework</a:t>
            </a:r>
            <a:r>
              <a:rPr lang="tr-TR" dirty="0" smtClean="0"/>
              <a:t> </a:t>
            </a:r>
            <a:r>
              <a:rPr lang="tr-TR" dirty="0" err="1" smtClean="0"/>
              <a:t>minimizes</a:t>
            </a:r>
            <a:r>
              <a:rPr lang="tr-TR" dirty="0" smtClean="0"/>
              <a:t> on </a:t>
            </a:r>
            <a:r>
              <a:rPr lang="tr-TR" dirty="0" err="1" smtClean="0"/>
              <a:t>chip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, </a:t>
            </a:r>
            <a:r>
              <a:rPr lang="tr-TR" dirty="0" err="1" smtClean="0"/>
              <a:t>leaving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amounts</a:t>
            </a:r>
            <a:r>
              <a:rPr lang="tr-TR" dirty="0" smtClean="0"/>
              <a:t> of </a:t>
            </a:r>
            <a:r>
              <a:rPr lang="tr-TR" dirty="0" err="1" smtClean="0"/>
              <a:t>space</a:t>
            </a:r>
            <a:r>
              <a:rPr lang="tr-TR" dirty="0" smtClean="0"/>
              <a:t>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functionalities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sensors</a:t>
            </a:r>
            <a:r>
              <a:rPr lang="tr-TR" dirty="0" smtClean="0"/>
              <a:t>, </a:t>
            </a:r>
            <a:r>
              <a:rPr lang="tr-TR" dirty="0" err="1" smtClean="0"/>
              <a:t>processors</a:t>
            </a:r>
            <a:r>
              <a:rPr lang="tr-TR" dirty="0" smtClean="0"/>
              <a:t>,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90" y="1529506"/>
            <a:ext cx="4576079" cy="39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1533281"/>
            <a:ext cx="4330927" cy="39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12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8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: </a:t>
            </a:r>
            <a:r>
              <a:rPr lang="tr-TR" dirty="0" err="1" smtClean="0"/>
              <a:t>Charge</a:t>
            </a:r>
            <a:r>
              <a:rPr lang="tr-TR" dirty="0" smtClean="0"/>
              <a:t> </a:t>
            </a:r>
            <a:r>
              <a:rPr lang="tr-TR" dirty="0" err="1" smtClean="0"/>
              <a:t>pump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9478" y="1772816"/>
            <a:ext cx="2724522" cy="42519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Application specific </a:t>
            </a:r>
            <a:r>
              <a:rPr lang="tr-TR" dirty="0" smtClean="0"/>
              <a:t>charge pump can provide energy for optical transmission with </a:t>
            </a:r>
            <a:r>
              <a:rPr lang="tr-TR" dirty="0" smtClean="0"/>
              <a:t>LED’s </a:t>
            </a:r>
            <a:r>
              <a:rPr lang="tr-TR" dirty="0" smtClean="0"/>
              <a:t>open circuit voltages as low as 0.8V</a:t>
            </a:r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1531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Power efficiency of the charge pump for these current levels: ~25%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13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0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: Data </a:t>
            </a:r>
            <a:r>
              <a:rPr lang="tr-TR" dirty="0" err="1" smtClean="0"/>
              <a:t>transmission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5065713"/>
            <a:ext cx="7792567" cy="1603647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microsystem</a:t>
            </a:r>
            <a:r>
              <a:rPr lang="tr-TR" dirty="0" smtClean="0"/>
              <a:t> </a:t>
            </a:r>
            <a:r>
              <a:rPr lang="tr-TR" dirty="0" err="1" smtClean="0"/>
              <a:t>transmits</a:t>
            </a:r>
            <a:r>
              <a:rPr lang="tr-TR" dirty="0" smtClean="0"/>
              <a:t> a </a:t>
            </a:r>
            <a:r>
              <a:rPr lang="tr-TR" dirty="0" err="1" smtClean="0"/>
              <a:t>fixed</a:t>
            </a:r>
            <a:r>
              <a:rPr lang="tr-TR" dirty="0" smtClean="0"/>
              <a:t> </a:t>
            </a:r>
            <a:r>
              <a:rPr lang="tr-TR" dirty="0" err="1" smtClean="0"/>
              <a:t>device</a:t>
            </a:r>
            <a:r>
              <a:rPr lang="tr-TR" dirty="0" smtClean="0"/>
              <a:t> ID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prototype</a:t>
            </a:r>
            <a:r>
              <a:rPr lang="tr-TR" dirty="0" smtClean="0"/>
              <a:t>. 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pulse</a:t>
            </a:r>
            <a:r>
              <a:rPr lang="tr-TR" dirty="0" smtClean="0"/>
              <a:t> of </a:t>
            </a:r>
            <a:r>
              <a:rPr lang="tr-TR" dirty="0" err="1" smtClean="0"/>
              <a:t>light</a:t>
            </a:r>
            <a:r>
              <a:rPr lang="tr-TR" dirty="0" smtClean="0"/>
              <a:t> </a:t>
            </a:r>
            <a:r>
              <a:rPr lang="tr-TR" dirty="0" err="1" smtClean="0"/>
              <a:t>signifies</a:t>
            </a:r>
            <a:r>
              <a:rPr lang="tr-TR" dirty="0" smtClean="0"/>
              <a:t> </a:t>
            </a:r>
            <a:r>
              <a:rPr lang="tr-TR" dirty="0" err="1" smtClean="0"/>
              <a:t>logic</a:t>
            </a:r>
            <a:r>
              <a:rPr lang="tr-TR" dirty="0" smtClean="0"/>
              <a:t> 1, </a:t>
            </a:r>
            <a:r>
              <a:rPr lang="tr-TR" dirty="0" err="1" smtClean="0"/>
              <a:t>while</a:t>
            </a:r>
            <a:r>
              <a:rPr lang="tr-TR" dirty="0" smtClean="0"/>
              <a:t> a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 smtClean="0"/>
              <a:t>pulse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logic</a:t>
            </a:r>
            <a:r>
              <a:rPr lang="tr-TR" dirty="0" smtClean="0"/>
              <a:t> 0. </a:t>
            </a:r>
            <a:r>
              <a:rPr lang="tr-TR" dirty="0" err="1" smtClean="0"/>
              <a:t>One</a:t>
            </a:r>
            <a:r>
              <a:rPr lang="tr-TR" dirty="0" smtClean="0"/>
              <a:t> bit (</a:t>
            </a:r>
            <a:r>
              <a:rPr lang="tr-TR" dirty="0" err="1" smtClean="0"/>
              <a:t>either</a:t>
            </a:r>
            <a:r>
              <a:rPr lang="tr-TR" dirty="0" smtClean="0"/>
              <a:t>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 smtClean="0"/>
              <a:t>pulse</a:t>
            </a:r>
            <a:r>
              <a:rPr lang="tr-TR" dirty="0" smtClean="0"/>
              <a:t>) is </a:t>
            </a:r>
            <a:r>
              <a:rPr lang="tr-TR" dirty="0" err="1" smtClean="0"/>
              <a:t>transmitted</a:t>
            </a:r>
            <a:r>
              <a:rPr lang="tr-TR" dirty="0" smtClean="0"/>
              <a:t> in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charge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cycle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64805"/>
            <a:ext cx="4202782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3"/>
            <a:ext cx="46205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14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239000" cy="1043136"/>
          </a:xfrm>
        </p:spPr>
        <p:txBody>
          <a:bodyPr/>
          <a:lstStyle/>
          <a:p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: Data rate as an </a:t>
            </a:r>
            <a:r>
              <a:rPr lang="tr-TR" dirty="0" err="1" smtClean="0"/>
              <a:t>indicator</a:t>
            </a:r>
            <a:r>
              <a:rPr lang="tr-TR" dirty="0" smtClean="0"/>
              <a:t> of </a:t>
            </a:r>
            <a:r>
              <a:rPr lang="tr-TR" dirty="0" err="1" smtClean="0"/>
              <a:t>received</a:t>
            </a:r>
            <a:r>
              <a:rPr lang="tr-TR" dirty="0" smtClean="0"/>
              <a:t> </a:t>
            </a:r>
            <a:r>
              <a:rPr lang="tr-TR" dirty="0" err="1" smtClean="0"/>
              <a:t>illumination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7070" y="2132856"/>
            <a:ext cx="2319426" cy="4563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is self-</a:t>
            </a:r>
            <a:r>
              <a:rPr lang="tr-TR" dirty="0" err="1" smtClean="0"/>
              <a:t>timed</a:t>
            </a:r>
            <a:r>
              <a:rPr lang="tr-TR" dirty="0" smtClean="0"/>
              <a:t>, self </a:t>
            </a:r>
            <a:r>
              <a:rPr lang="tr-TR" dirty="0" err="1" smtClean="0"/>
              <a:t>adjusting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. The data rate of the transmision linearly tracks the supply </a:t>
            </a:r>
            <a:r>
              <a:rPr lang="tr-TR" dirty="0" smtClean="0"/>
              <a:t>voltage </a:t>
            </a:r>
            <a:r>
              <a:rPr lang="tr-TR" dirty="0" smtClean="0"/>
              <a:t>available to the system.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additional</a:t>
            </a:r>
            <a:r>
              <a:rPr lang="tr-TR" dirty="0" smtClean="0"/>
              <a:t> </a:t>
            </a:r>
            <a:r>
              <a:rPr lang="tr-TR" dirty="0" err="1" smtClean="0"/>
              <a:t>feedback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user</a:t>
            </a:r>
            <a:r>
              <a:rPr lang="tr-TR" dirty="0" smtClean="0"/>
              <a:t>, </a:t>
            </a:r>
            <a:r>
              <a:rPr lang="tr-TR" dirty="0" err="1" smtClean="0"/>
              <a:t>allowing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user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illumination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needed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552728" cy="49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15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5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Integrated high resolution (0.1°C) smart temperature </a:t>
            </a:r>
            <a:r>
              <a:rPr lang="tr-TR" dirty="0" smtClean="0"/>
              <a:t>sensor with ADC.</a:t>
            </a:r>
            <a:endParaRPr lang="tr-TR" dirty="0" smtClean="0"/>
          </a:p>
          <a:p>
            <a:r>
              <a:rPr lang="tr-TR" dirty="0" err="1" smtClean="0"/>
              <a:t>Improved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.</a:t>
            </a:r>
          </a:p>
          <a:p>
            <a:r>
              <a:rPr lang="tr-TR" dirty="0" smtClean="0"/>
              <a:t>System operation down to </a:t>
            </a:r>
            <a:r>
              <a:rPr lang="tr-TR" dirty="0" smtClean="0"/>
              <a:t>5 </a:t>
            </a:r>
            <a:r>
              <a:rPr lang="el-GR" dirty="0" smtClean="0"/>
              <a:t>μ</a:t>
            </a:r>
            <a:r>
              <a:rPr lang="tr-TR" dirty="0" smtClean="0"/>
              <a:t>A (</a:t>
            </a:r>
            <a:r>
              <a:rPr lang="tr-TR" dirty="0" err="1" smtClean="0"/>
              <a:t>instead</a:t>
            </a:r>
            <a:r>
              <a:rPr lang="tr-TR" dirty="0" smtClean="0"/>
              <a:t> of ~200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tr-TR" dirty="0"/>
              <a:t>A </a:t>
            </a:r>
            <a:r>
              <a:rPr lang="tr-TR" dirty="0" smtClean="0"/>
              <a:t>in the presented prototype</a:t>
            </a:r>
            <a:r>
              <a:rPr lang="tr-TR" dirty="0" smtClean="0"/>
              <a:t>)</a:t>
            </a:r>
          </a:p>
          <a:p>
            <a:r>
              <a:rPr lang="tr-TR" dirty="0" smtClean="0"/>
              <a:t>Instead of charge pump, use switched capacitors.  Conversion efficiency greater than 80%.</a:t>
            </a:r>
            <a:endParaRPr lang="tr-TR" dirty="0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16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8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618920"/>
            <a:ext cx="7239000" cy="1143000"/>
          </a:xfrm>
        </p:spPr>
        <p:txBody>
          <a:bodyPr/>
          <a:lstStyle/>
          <a:p>
            <a:r>
              <a:rPr lang="tr-TR" sz="2800" dirty="0" err="1" smtClean="0"/>
              <a:t>References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383896"/>
            <a:ext cx="7467600" cy="4419600"/>
          </a:xfrm>
        </p:spPr>
        <p:txBody>
          <a:bodyPr>
            <a:normAutofit/>
          </a:bodyPr>
          <a:lstStyle/>
          <a:p>
            <a:r>
              <a:rPr lang="tr-TR" sz="1800" dirty="0" smtClean="0"/>
              <a:t>[1] </a:t>
            </a:r>
            <a:r>
              <a:rPr lang="tr-TR" sz="1800" dirty="0" smtClean="0">
                <a:hlinkClick r:id="rId2"/>
              </a:rPr>
              <a:t>www.pharmaseq.com</a:t>
            </a:r>
            <a:endParaRPr lang="tr-TR" sz="1800" dirty="0" smtClean="0"/>
          </a:p>
          <a:p>
            <a:r>
              <a:rPr lang="tr-TR" sz="1800" dirty="0" smtClean="0"/>
              <a:t>[2] </a:t>
            </a:r>
            <a:r>
              <a:rPr lang="en-US" sz="1800" dirty="0"/>
              <a:t>T. </a:t>
            </a:r>
            <a:r>
              <a:rPr lang="en-US" sz="1800" dirty="0" err="1"/>
              <a:t>Schanze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</a:t>
            </a:r>
            <a:r>
              <a:rPr lang="en-US" sz="1800" i="1" dirty="0" smtClean="0"/>
              <a:t>IEEE </a:t>
            </a:r>
            <a:r>
              <a:rPr lang="en-US" sz="1800" i="1" dirty="0"/>
              <a:t>Trans. Biomed. Eng</a:t>
            </a:r>
            <a:r>
              <a:rPr lang="en-US" sz="1800" i="1" dirty="0" smtClean="0"/>
              <a:t>.</a:t>
            </a:r>
            <a:r>
              <a:rPr lang="en-US" sz="1800" dirty="0" smtClean="0"/>
              <a:t>,</a:t>
            </a:r>
            <a:r>
              <a:rPr lang="tr-TR" sz="1800" dirty="0" smtClean="0"/>
              <a:t> </a:t>
            </a:r>
            <a:r>
              <a:rPr lang="tr-TR" sz="1800" dirty="0" err="1" smtClean="0"/>
              <a:t>vol</a:t>
            </a:r>
            <a:r>
              <a:rPr lang="tr-TR" sz="1800" dirty="0"/>
              <a:t>. 54, </a:t>
            </a:r>
            <a:r>
              <a:rPr lang="tr-TR" sz="1800" dirty="0" err="1"/>
              <a:t>no</a:t>
            </a:r>
            <a:r>
              <a:rPr lang="tr-TR" sz="1800" dirty="0"/>
              <a:t>. 6, </a:t>
            </a:r>
            <a:r>
              <a:rPr lang="tr-TR" sz="1800" dirty="0" err="1"/>
              <a:t>pp</a:t>
            </a:r>
            <a:r>
              <a:rPr lang="tr-TR" sz="1800" dirty="0"/>
              <a:t>. 983–992, </a:t>
            </a:r>
            <a:r>
              <a:rPr lang="tr-TR" sz="1800" dirty="0" err="1" smtClean="0"/>
              <a:t>Jun</a:t>
            </a:r>
            <a:r>
              <a:rPr lang="tr-TR" sz="1800" dirty="0"/>
              <a:t>. 2007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[3] M. S. Unlu </a:t>
            </a:r>
            <a:r>
              <a:rPr lang="tr-TR" sz="1800" i="1" dirty="0" smtClean="0"/>
              <a:t>et al</a:t>
            </a:r>
            <a:r>
              <a:rPr lang="tr-TR" sz="1800" dirty="0" smtClean="0"/>
              <a:t>., </a:t>
            </a:r>
            <a:r>
              <a:rPr lang="tr-TR" sz="1800" dirty="0"/>
              <a:t>J. </a:t>
            </a:r>
            <a:r>
              <a:rPr lang="tr-TR" sz="1800" dirty="0" err="1"/>
              <a:t>Neural</a:t>
            </a:r>
            <a:r>
              <a:rPr lang="tr-TR" sz="1800" dirty="0"/>
              <a:t> </a:t>
            </a:r>
            <a:r>
              <a:rPr lang="tr-TR" sz="1800" dirty="0" err="1"/>
              <a:t>Eng</a:t>
            </a:r>
            <a:r>
              <a:rPr lang="tr-TR" sz="1800" dirty="0"/>
              <a:t>. 8</a:t>
            </a:r>
            <a:r>
              <a:rPr lang="tr-TR" sz="1800" b="1" dirty="0"/>
              <a:t> </a:t>
            </a:r>
            <a:r>
              <a:rPr lang="tr-TR" sz="1800" dirty="0"/>
              <a:t>(2011) 056012 (9pp</a:t>
            </a:r>
            <a:r>
              <a:rPr lang="tr-TR" sz="1800" dirty="0" smtClean="0"/>
              <a:t>)</a:t>
            </a:r>
          </a:p>
          <a:p>
            <a:r>
              <a:rPr lang="tr-TR" sz="1800" dirty="0" smtClean="0"/>
              <a:t>[4] </a:t>
            </a:r>
            <a:r>
              <a:rPr lang="en-US" sz="1800" dirty="0"/>
              <a:t>D. O’Brien </a:t>
            </a:r>
            <a:r>
              <a:rPr lang="en-US" sz="1800" i="1" dirty="0"/>
              <a:t>et al.</a:t>
            </a:r>
            <a:r>
              <a:rPr lang="en-US" sz="1800" dirty="0"/>
              <a:t>, </a:t>
            </a:r>
            <a:r>
              <a:rPr lang="en-US" sz="1800" i="1" dirty="0" smtClean="0"/>
              <a:t>IEEE </a:t>
            </a:r>
            <a:r>
              <a:rPr lang="en-US" sz="1800" i="1" dirty="0"/>
              <a:t>J. Sel. Areas </a:t>
            </a:r>
            <a:r>
              <a:rPr lang="en-US" sz="1800" i="1" dirty="0" err="1"/>
              <a:t>Commun</a:t>
            </a:r>
            <a:r>
              <a:rPr lang="en-US" sz="1800" i="1" dirty="0"/>
              <a:t>.</a:t>
            </a:r>
            <a:r>
              <a:rPr lang="en-US" sz="1800" dirty="0"/>
              <a:t>, vol. 27, no. 9, pp. </a:t>
            </a:r>
            <a:r>
              <a:rPr lang="en-US" sz="1800" dirty="0" smtClean="0"/>
              <a:t>1646–1653,</a:t>
            </a:r>
            <a:r>
              <a:rPr lang="tr-TR" sz="1800" dirty="0" smtClean="0"/>
              <a:t> </a:t>
            </a:r>
            <a:r>
              <a:rPr lang="tr-TR" sz="1800" dirty="0" err="1" smtClean="0"/>
              <a:t>Dec</a:t>
            </a:r>
            <a:r>
              <a:rPr lang="tr-TR" sz="1800" dirty="0"/>
              <a:t>. 2009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[5] </a:t>
            </a:r>
            <a:r>
              <a:rPr lang="tr-TR" sz="1800" dirty="0"/>
              <a:t>B. A. </a:t>
            </a:r>
            <a:r>
              <a:rPr lang="tr-TR" sz="1800" dirty="0" err="1"/>
              <a:t>Warneke</a:t>
            </a:r>
            <a:r>
              <a:rPr lang="tr-TR" sz="1800" dirty="0"/>
              <a:t> </a:t>
            </a:r>
            <a:r>
              <a:rPr lang="tr-TR" sz="1800" i="1" dirty="0"/>
              <a:t>et </a:t>
            </a:r>
            <a:r>
              <a:rPr lang="tr-TR" sz="1800" i="1" dirty="0" smtClean="0"/>
              <a:t>al., </a:t>
            </a:r>
            <a:r>
              <a:rPr lang="en-US" sz="1800" i="1" dirty="0" smtClean="0"/>
              <a:t>Proc</a:t>
            </a:r>
            <a:r>
              <a:rPr lang="en-US" sz="1800" i="1" dirty="0"/>
              <a:t>. IEEE Sensors</a:t>
            </a:r>
            <a:r>
              <a:rPr lang="en-US" sz="1800" dirty="0"/>
              <a:t>, </a:t>
            </a:r>
            <a:r>
              <a:rPr lang="en-US" sz="1800" dirty="0" smtClean="0"/>
              <a:t>vol.</a:t>
            </a:r>
            <a:r>
              <a:rPr lang="tr-TR" sz="1800" dirty="0" smtClean="0"/>
              <a:t> 2</a:t>
            </a:r>
            <a:r>
              <a:rPr lang="tr-TR" sz="1800" dirty="0"/>
              <a:t>. Orlando, FL, USA, </a:t>
            </a:r>
            <a:r>
              <a:rPr lang="tr-TR" sz="1800" dirty="0" err="1"/>
              <a:t>Jun</a:t>
            </a:r>
            <a:r>
              <a:rPr lang="tr-TR" sz="1800" dirty="0"/>
              <a:t>. 2002, </a:t>
            </a:r>
            <a:r>
              <a:rPr lang="tr-TR" sz="1800" dirty="0" err="1"/>
              <a:t>pp</a:t>
            </a:r>
            <a:r>
              <a:rPr lang="tr-TR" sz="1800" dirty="0"/>
              <a:t>. 1510–1515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[6] </a:t>
            </a:r>
            <a:r>
              <a:rPr lang="en-US" sz="1800" dirty="0"/>
              <a:t>P. Feng and T. </a:t>
            </a:r>
            <a:r>
              <a:rPr lang="en-US" sz="1800" dirty="0" err="1"/>
              <a:t>Samaddar</a:t>
            </a:r>
            <a:r>
              <a:rPr lang="en-US" sz="1800" dirty="0"/>
              <a:t>, </a:t>
            </a:r>
            <a:r>
              <a:rPr lang="en-US" sz="1800" i="1" dirty="0"/>
              <a:t>Charge Pump Circuit </a:t>
            </a:r>
            <a:r>
              <a:rPr lang="en-US" sz="1800" i="1" dirty="0" smtClean="0"/>
              <a:t>Design</a:t>
            </a:r>
            <a:r>
              <a:rPr lang="en-US" sz="1800" dirty="0" smtClean="0"/>
              <a:t>.</a:t>
            </a:r>
            <a:r>
              <a:rPr lang="tr-TR" sz="1800" dirty="0" smtClean="0"/>
              <a:t> </a:t>
            </a:r>
            <a:r>
              <a:rPr lang="en-US" sz="1800" dirty="0" smtClean="0"/>
              <a:t>New </a:t>
            </a:r>
            <a:r>
              <a:rPr lang="en-US" sz="1800" dirty="0"/>
              <a:t>York, NY, USA: McGraw-Hill, 2006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tr-TR" sz="1800" dirty="0" smtClean="0"/>
              <a:t>[7]</a:t>
            </a:r>
            <a:r>
              <a:rPr lang="tr-TR" sz="1800" dirty="0"/>
              <a:t> B. </a:t>
            </a:r>
            <a:r>
              <a:rPr lang="tr-TR" sz="1800" dirty="0" err="1"/>
              <a:t>Sarioglu</a:t>
            </a:r>
            <a:r>
              <a:rPr lang="tr-TR" sz="1800" dirty="0"/>
              <a:t>, </a:t>
            </a:r>
            <a:r>
              <a:rPr lang="tr-TR" sz="1800" dirty="0" smtClean="0"/>
              <a:t>et.al. , </a:t>
            </a:r>
            <a:r>
              <a:rPr lang="en-US" sz="1800" i="1" dirty="0" smtClean="0"/>
              <a:t>IEEE Trans.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Emerg</a:t>
            </a:r>
            <a:r>
              <a:rPr lang="tr-TR" sz="1800" i="1" dirty="0"/>
              <a:t>. Sel. </a:t>
            </a:r>
            <a:r>
              <a:rPr lang="tr-TR" sz="1800" i="1" dirty="0" err="1"/>
              <a:t>Topics</a:t>
            </a:r>
            <a:r>
              <a:rPr lang="tr-TR" sz="1800" i="1" dirty="0"/>
              <a:t> </a:t>
            </a:r>
            <a:r>
              <a:rPr lang="tr-TR" sz="1800" i="1" dirty="0" err="1"/>
              <a:t>Circuits</a:t>
            </a:r>
            <a:r>
              <a:rPr lang="tr-TR" sz="1800" i="1" dirty="0"/>
              <a:t> </a:t>
            </a:r>
            <a:r>
              <a:rPr lang="tr-TR" sz="1800" i="1" dirty="0" err="1"/>
              <a:t>Syst</a:t>
            </a:r>
            <a:r>
              <a:rPr lang="tr-TR" sz="1800" i="1" dirty="0"/>
              <a:t>.</a:t>
            </a:r>
            <a:r>
              <a:rPr lang="tr-TR" sz="1800" dirty="0"/>
              <a:t>, </a:t>
            </a:r>
            <a:r>
              <a:rPr lang="tr-TR" sz="1800" dirty="0" err="1"/>
              <a:t>vol</a:t>
            </a:r>
            <a:r>
              <a:rPr lang="tr-TR" sz="1800" dirty="0"/>
              <a:t>. 2, </a:t>
            </a:r>
            <a:r>
              <a:rPr lang="tr-TR" sz="1800" dirty="0" err="1"/>
              <a:t>no</a:t>
            </a:r>
            <a:r>
              <a:rPr lang="tr-TR" sz="1800" dirty="0"/>
              <a:t>. 4, </a:t>
            </a:r>
            <a:r>
              <a:rPr lang="tr-TR" sz="1800" dirty="0" err="1"/>
              <a:t>pp</a:t>
            </a:r>
            <a:r>
              <a:rPr lang="tr-TR" sz="1800" dirty="0"/>
              <a:t>. </a:t>
            </a:r>
            <a:r>
              <a:rPr lang="tr-TR" sz="1800" dirty="0" smtClean="0"/>
              <a:t>683–691, </a:t>
            </a:r>
            <a:r>
              <a:rPr lang="tr-TR" sz="1800" dirty="0" err="1" smtClean="0"/>
              <a:t>Dec</a:t>
            </a:r>
            <a:r>
              <a:rPr lang="tr-TR" sz="1800" dirty="0"/>
              <a:t>. 2012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[8] </a:t>
            </a:r>
            <a:r>
              <a:rPr lang="tr-TR" sz="1800" dirty="0"/>
              <a:t>E. </a:t>
            </a:r>
            <a:r>
              <a:rPr lang="tr-TR" sz="1800" dirty="0" err="1" smtClean="0"/>
              <a:t>Yablonovitch</a:t>
            </a:r>
            <a:r>
              <a:rPr lang="tr-TR" sz="1800" dirty="0"/>
              <a:t> </a:t>
            </a:r>
            <a:r>
              <a:rPr lang="tr-TR" sz="1800" i="1" dirty="0" smtClean="0"/>
              <a:t>et.al</a:t>
            </a:r>
            <a:r>
              <a:rPr lang="tr-TR" sz="1800" dirty="0" smtClean="0"/>
              <a:t>., </a:t>
            </a:r>
            <a:r>
              <a:rPr lang="tr-TR" sz="1800" i="1" dirty="0"/>
              <a:t>IEEE J. </a:t>
            </a:r>
            <a:r>
              <a:rPr lang="tr-TR" sz="1800" i="1" dirty="0" err="1"/>
              <a:t>Photovolt</a:t>
            </a:r>
            <a:r>
              <a:rPr lang="tr-TR" sz="1800" i="1" dirty="0"/>
              <a:t>.</a:t>
            </a:r>
            <a:r>
              <a:rPr lang="tr-TR" sz="1800" dirty="0"/>
              <a:t>, </a:t>
            </a:r>
            <a:r>
              <a:rPr lang="tr-TR" sz="1800" dirty="0" err="1"/>
              <a:t>vol</a:t>
            </a:r>
            <a:r>
              <a:rPr lang="tr-TR" sz="1800" dirty="0"/>
              <a:t>. 2, </a:t>
            </a:r>
            <a:r>
              <a:rPr lang="tr-TR" sz="1800" dirty="0" err="1"/>
              <a:t>no</a:t>
            </a:r>
            <a:r>
              <a:rPr lang="tr-TR" sz="1800" dirty="0"/>
              <a:t>. 3, </a:t>
            </a:r>
            <a:r>
              <a:rPr lang="tr-TR" sz="1800" dirty="0" err="1"/>
              <a:t>pp</a:t>
            </a:r>
            <a:r>
              <a:rPr lang="tr-TR" sz="1800" dirty="0"/>
              <a:t>. 303–311, Jul. 2012.</a:t>
            </a:r>
            <a:endParaRPr lang="tr-TR" sz="1800" dirty="0" smtClean="0"/>
          </a:p>
          <a:p>
            <a:endParaRPr lang="tr-TR" sz="1800" dirty="0"/>
          </a:p>
        </p:txBody>
      </p:sp>
      <p:sp>
        <p:nvSpPr>
          <p:cNvPr id="5" name="Rectangle 4"/>
          <p:cNvSpPr/>
          <p:nvPr/>
        </p:nvSpPr>
        <p:spPr>
          <a:xfrm>
            <a:off x="683568" y="126876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</a:rPr>
              <a:t>Bogazici </a:t>
            </a:r>
            <a:r>
              <a:rPr lang="tr-TR" sz="2000" dirty="0" smtClean="0">
                <a:solidFill>
                  <a:srgbClr val="3333FF"/>
                </a:solidFill>
              </a:rPr>
              <a:t>University Research Fund </a:t>
            </a:r>
            <a:r>
              <a:rPr lang="en-US" sz="2000" dirty="0" smtClean="0">
                <a:solidFill>
                  <a:srgbClr val="3333FF"/>
                </a:solidFill>
              </a:rPr>
              <a:t>BAP 6037</a:t>
            </a:r>
            <a:r>
              <a:rPr lang="tr-TR" sz="2000" dirty="0" smtClean="0">
                <a:solidFill>
                  <a:srgbClr val="3333FF"/>
                </a:solidFill>
              </a:rPr>
              <a:t>, </a:t>
            </a:r>
            <a:r>
              <a:rPr lang="en-US" sz="2000" dirty="0" smtClean="0">
                <a:solidFill>
                  <a:srgbClr val="3333FF"/>
                </a:solidFill>
              </a:rPr>
              <a:t>6520 </a:t>
            </a:r>
            <a:r>
              <a:rPr lang="tr-TR" sz="2000" dirty="0" smtClean="0">
                <a:solidFill>
                  <a:srgbClr val="3333FF"/>
                </a:solidFill>
              </a:rPr>
              <a:t>and 7640 </a:t>
            </a:r>
            <a:r>
              <a:rPr lang="en-US" sz="2000" dirty="0" smtClean="0">
                <a:solidFill>
                  <a:srgbClr val="3333FF"/>
                </a:solidFill>
              </a:rPr>
              <a:t>and </a:t>
            </a:r>
            <a:r>
              <a:rPr lang="en-US" sz="2000" dirty="0" smtClean="0">
                <a:solidFill>
                  <a:srgbClr val="3333FF"/>
                </a:solidFill>
              </a:rPr>
              <a:t>State Planning Organization TAM Project (2007K120610)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tr-TR" sz="4800" b="1" i="0" u="none" strike="noStrike" kern="1200" cap="none" spc="0" normalizeH="0" baseline="0" noProof="0" dirty="0">
              <a:ln w="12700">
                <a:noFill/>
              </a:ln>
              <a:solidFill>
                <a:schemeClr val="tx1"/>
              </a:solidFill>
              <a:effectLst>
                <a:outerShdw blurRad="762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17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Main</a:t>
            </a:r>
            <a:r>
              <a:rPr lang="es-ES" sz="3200" dirty="0" smtClean="0"/>
              <a:t> </a:t>
            </a:r>
            <a:r>
              <a:rPr lang="es-ES" sz="3200" dirty="0" err="1" smtClean="0"/>
              <a:t>Objective</a:t>
            </a:r>
            <a:endParaRPr lang="es-ES" sz="3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28539"/>
            <a:ext cx="7834064" cy="4276725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Solve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low</a:t>
            </a:r>
            <a:r>
              <a:rPr lang="tr-TR" sz="3200" dirty="0" smtClean="0"/>
              <a:t> </a:t>
            </a:r>
            <a:r>
              <a:rPr lang="tr-TR" sz="3200" dirty="0" err="1" smtClean="0"/>
              <a:t>photodiode</a:t>
            </a:r>
            <a:r>
              <a:rPr lang="tr-TR" sz="3200" dirty="0" smtClean="0"/>
              <a:t> </a:t>
            </a:r>
            <a:r>
              <a:rPr lang="tr-TR" sz="3200" dirty="0" err="1" smtClean="0"/>
              <a:t>voltage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conversion</a:t>
            </a:r>
            <a:r>
              <a:rPr lang="tr-TR" sz="3200" dirty="0" smtClean="0"/>
              <a:t> </a:t>
            </a:r>
            <a:r>
              <a:rPr lang="tr-TR" sz="3200" dirty="0" err="1" smtClean="0"/>
              <a:t>efficiency</a:t>
            </a:r>
            <a:r>
              <a:rPr lang="tr-TR" sz="3200" dirty="0" smtClean="0"/>
              <a:t> </a:t>
            </a:r>
            <a:r>
              <a:rPr lang="tr-TR" sz="3200" dirty="0" err="1" smtClean="0"/>
              <a:t>problems</a:t>
            </a:r>
            <a:r>
              <a:rPr lang="tr-TR" sz="3200" dirty="0" smtClean="0"/>
              <a:t> </a:t>
            </a:r>
            <a:r>
              <a:rPr lang="tr-TR" sz="3200" dirty="0" err="1" smtClean="0"/>
              <a:t>associated</a:t>
            </a:r>
            <a:r>
              <a:rPr lang="tr-TR" sz="3200" dirty="0" smtClean="0"/>
              <a:t>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optically</a:t>
            </a:r>
            <a:r>
              <a:rPr lang="tr-TR" sz="3200" dirty="0" smtClean="0"/>
              <a:t> </a:t>
            </a:r>
            <a:r>
              <a:rPr lang="tr-TR" sz="3200" dirty="0" err="1" smtClean="0"/>
              <a:t>powered</a:t>
            </a:r>
            <a:r>
              <a:rPr lang="tr-TR" sz="3200" dirty="0" smtClean="0"/>
              <a:t> </a:t>
            </a:r>
            <a:r>
              <a:rPr lang="tr-TR" sz="3200" dirty="0" err="1" smtClean="0"/>
              <a:t>smart</a:t>
            </a:r>
            <a:r>
              <a:rPr lang="tr-TR" sz="3200" dirty="0" smtClean="0"/>
              <a:t> </a:t>
            </a:r>
            <a:r>
              <a:rPr lang="tr-TR" sz="3200" dirty="0" err="1" smtClean="0"/>
              <a:t>microsystems</a:t>
            </a:r>
            <a:endParaRPr lang="tr-TR" sz="3200" dirty="0" smtClean="0"/>
          </a:p>
          <a:p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demonstrate</a:t>
            </a:r>
            <a:r>
              <a:rPr lang="tr-TR" sz="3200" dirty="0" smtClean="0"/>
              <a:t> a </a:t>
            </a:r>
            <a:r>
              <a:rPr lang="tr-TR" sz="3200" dirty="0" err="1" smtClean="0"/>
              <a:t>compact</a:t>
            </a:r>
            <a:r>
              <a:rPr lang="tr-TR" sz="3200" dirty="0" smtClean="0"/>
              <a:t> </a:t>
            </a:r>
            <a:r>
              <a:rPr lang="tr-TR" sz="3200" dirty="0" err="1" smtClean="0"/>
              <a:t>energy</a:t>
            </a:r>
            <a:r>
              <a:rPr lang="tr-TR" sz="3200" dirty="0" smtClean="0"/>
              <a:t> </a:t>
            </a:r>
            <a:r>
              <a:rPr lang="tr-TR" sz="3200" dirty="0" err="1" smtClean="0"/>
              <a:t>management</a:t>
            </a:r>
            <a:r>
              <a:rPr lang="tr-TR" sz="3200" dirty="0" smtClean="0"/>
              <a:t> </a:t>
            </a:r>
            <a:r>
              <a:rPr lang="tr-TR" sz="3200" dirty="0" err="1" smtClean="0"/>
              <a:t>framework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harvesting</a:t>
            </a:r>
            <a:r>
              <a:rPr lang="tr-TR" sz="3200" dirty="0" smtClean="0"/>
              <a:t> </a:t>
            </a:r>
            <a:r>
              <a:rPr lang="tr-TR" sz="3200" dirty="0" err="1" smtClean="0"/>
              <a:t>optical</a:t>
            </a:r>
            <a:r>
              <a:rPr lang="tr-TR" sz="3200" dirty="0" smtClean="0"/>
              <a:t> </a:t>
            </a:r>
            <a:r>
              <a:rPr lang="tr-TR" sz="3200" dirty="0" err="1" smtClean="0"/>
              <a:t>energy</a:t>
            </a:r>
            <a:r>
              <a:rPr lang="tr-TR" sz="3200" dirty="0" smtClean="0"/>
              <a:t> </a:t>
            </a:r>
            <a:r>
              <a:rPr lang="tr-TR" sz="3200" dirty="0" err="1" smtClean="0"/>
              <a:t>from</a:t>
            </a:r>
            <a:r>
              <a:rPr lang="tr-TR" sz="3200" dirty="0" smtClean="0"/>
              <a:t> a LED as </a:t>
            </a:r>
            <a:r>
              <a:rPr lang="tr-TR" sz="3200" dirty="0" err="1" smtClean="0"/>
              <a:t>well</a:t>
            </a:r>
            <a:r>
              <a:rPr lang="tr-TR" sz="3200" dirty="0" smtClean="0"/>
              <a:t> as </a:t>
            </a:r>
            <a:r>
              <a:rPr lang="tr-TR" sz="3200" dirty="0" err="1" smtClean="0"/>
              <a:t>transmitting</a:t>
            </a:r>
            <a:r>
              <a:rPr lang="tr-TR" sz="3200" dirty="0" smtClean="0"/>
              <a:t> data </a:t>
            </a:r>
            <a:r>
              <a:rPr lang="tr-TR" sz="3200" dirty="0" err="1" smtClean="0"/>
              <a:t>using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same</a:t>
            </a:r>
            <a:r>
              <a:rPr lang="tr-TR" sz="3200" dirty="0" smtClean="0"/>
              <a:t> LED.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AD49-A09E-4B4B-8DFF-A8EFF9DC57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8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Optical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harvesting</a:t>
            </a:r>
            <a:r>
              <a:rPr lang="tr-TR" dirty="0" smtClean="0"/>
              <a:t> </a:t>
            </a:r>
            <a:r>
              <a:rPr lang="tr-TR" dirty="0" err="1" smtClean="0"/>
              <a:t>microsystems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Optical (</a:t>
            </a:r>
            <a:r>
              <a:rPr lang="tr-TR" sz="2400" dirty="0" err="1" smtClean="0"/>
              <a:t>photovoltaic</a:t>
            </a:r>
            <a:r>
              <a:rPr lang="tr-TR" sz="2400" dirty="0" smtClean="0"/>
              <a:t>) </a:t>
            </a:r>
            <a:r>
              <a:rPr lang="tr-TR" sz="2400" dirty="0" err="1" smtClean="0"/>
              <a:t>energy</a:t>
            </a:r>
            <a:r>
              <a:rPr lang="tr-TR" sz="2400" dirty="0" smtClean="0"/>
              <a:t> </a:t>
            </a:r>
            <a:r>
              <a:rPr lang="tr-TR" sz="2400" dirty="0" err="1" smtClean="0"/>
              <a:t>harvesting</a:t>
            </a:r>
            <a:r>
              <a:rPr lang="tr-TR" sz="2400" dirty="0" smtClean="0"/>
              <a:t> </a:t>
            </a:r>
            <a:r>
              <a:rPr lang="tr-TR" sz="2400" dirty="0" err="1" smtClean="0"/>
              <a:t>delivers</a:t>
            </a:r>
            <a:r>
              <a:rPr lang="tr-TR" sz="2400" dirty="0" smtClean="0"/>
              <a:t> </a:t>
            </a:r>
            <a:r>
              <a:rPr lang="tr-TR" sz="2400" dirty="0" err="1" smtClean="0"/>
              <a:t>greatest</a:t>
            </a:r>
            <a:r>
              <a:rPr lang="tr-TR" sz="2400" dirty="0" smtClean="0"/>
              <a:t> </a:t>
            </a:r>
            <a:r>
              <a:rPr lang="tr-TR" sz="2400" dirty="0" err="1" smtClean="0"/>
              <a:t>power</a:t>
            </a:r>
            <a:r>
              <a:rPr lang="tr-TR" sz="2400" dirty="0" smtClean="0"/>
              <a:t> in </a:t>
            </a:r>
            <a:r>
              <a:rPr lang="tr-TR" sz="2400" dirty="0" err="1" smtClean="0"/>
              <a:t>smallest</a:t>
            </a:r>
            <a:r>
              <a:rPr lang="tr-TR" sz="2400" dirty="0" smtClean="0"/>
              <a:t> </a:t>
            </a:r>
            <a:r>
              <a:rPr lang="tr-TR" sz="2400" dirty="0" err="1" smtClean="0"/>
              <a:t>volume</a:t>
            </a:r>
            <a:endParaRPr lang="tr-TR" sz="2400" dirty="0" smtClean="0"/>
          </a:p>
          <a:p>
            <a:r>
              <a:rPr lang="tr-TR" sz="2400" dirty="0" err="1" smtClean="0"/>
              <a:t>Favorable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wireless</a:t>
            </a:r>
            <a:r>
              <a:rPr lang="tr-TR" sz="2400" dirty="0" smtClean="0"/>
              <a:t>, </a:t>
            </a:r>
            <a:r>
              <a:rPr lang="tr-TR" sz="2400" dirty="0" err="1" smtClean="0"/>
              <a:t>batteryless</a:t>
            </a:r>
            <a:r>
              <a:rPr lang="tr-TR" sz="2400" dirty="0" smtClean="0"/>
              <a:t> </a:t>
            </a:r>
            <a:r>
              <a:rPr lang="tr-TR" sz="2400" dirty="0" err="1" smtClean="0"/>
              <a:t>smart</a:t>
            </a:r>
            <a:r>
              <a:rPr lang="tr-TR" sz="2400" dirty="0" smtClean="0"/>
              <a:t> </a:t>
            </a:r>
            <a:r>
              <a:rPr lang="tr-TR" sz="2400" dirty="0" err="1" smtClean="0"/>
              <a:t>microsystems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required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be </a:t>
            </a:r>
            <a:r>
              <a:rPr lang="tr-TR" sz="2400" dirty="0" err="1" smtClean="0"/>
              <a:t>very</a:t>
            </a:r>
            <a:r>
              <a:rPr lang="tr-TR" sz="2400" dirty="0" smtClean="0"/>
              <a:t> </a:t>
            </a:r>
            <a:r>
              <a:rPr lang="tr-TR" sz="2400" dirty="0" err="1" smtClean="0"/>
              <a:t>small</a:t>
            </a:r>
            <a:r>
              <a:rPr lang="tr-TR" sz="2400" dirty="0" smtClean="0"/>
              <a:t> (~1 mm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AD49-A09E-4B4B-8DFF-A8EFF9DC57C4}" type="slidenum">
              <a:rPr lang="en-US" smtClean="0"/>
              <a:pPr/>
              <a:t>3</a:t>
            </a:fld>
            <a:r>
              <a:rPr lang="en-US" smtClean="0"/>
              <a:t>/26</a:t>
            </a:r>
            <a:endParaRPr lang="en-US" dirty="0"/>
          </a:p>
        </p:txBody>
      </p:sp>
      <p:pic>
        <p:nvPicPr>
          <p:cNvPr id="8194" name="Picture 2" descr="http://www.pharmaseq.com/images/technology/larger/Apps-Tab-Ant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7603"/>
            <a:ext cx="3096344" cy="29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6571" y="6273225"/>
            <a:ext cx="297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Commercialized</a:t>
            </a:r>
            <a:r>
              <a:rPr lang="tr-TR" sz="1600" dirty="0" smtClean="0"/>
              <a:t> IC </a:t>
            </a:r>
            <a:r>
              <a:rPr lang="tr-TR" sz="1600" dirty="0" err="1" smtClean="0"/>
              <a:t>for</a:t>
            </a:r>
            <a:endParaRPr lang="tr-TR" sz="1600" dirty="0" smtClean="0"/>
          </a:p>
          <a:p>
            <a:r>
              <a:rPr lang="tr-TR" sz="1600" dirty="0" err="1" smtClean="0"/>
              <a:t>specimen</a:t>
            </a:r>
            <a:r>
              <a:rPr lang="tr-TR" sz="1600" dirty="0" smtClean="0"/>
              <a:t> </a:t>
            </a:r>
            <a:r>
              <a:rPr lang="tr-TR" sz="1600" dirty="0" err="1" smtClean="0"/>
              <a:t>tagging</a:t>
            </a:r>
            <a:r>
              <a:rPr lang="tr-TR" sz="1600" dirty="0" smtClean="0"/>
              <a:t> </a:t>
            </a:r>
            <a:r>
              <a:rPr lang="tr-TR" sz="1600" dirty="0" err="1" smtClean="0"/>
              <a:t>purposes</a:t>
            </a:r>
            <a:r>
              <a:rPr lang="tr-TR" sz="1600" dirty="0" smtClean="0"/>
              <a:t> [1]</a:t>
            </a:r>
            <a:endParaRPr lang="tr-TR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7603"/>
            <a:ext cx="2808312" cy="14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389808" y="4941168"/>
            <a:ext cx="298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Epi-retinal</a:t>
            </a:r>
            <a:r>
              <a:rPr lang="tr-TR" sz="1600" dirty="0" smtClean="0"/>
              <a:t> </a:t>
            </a:r>
            <a:r>
              <a:rPr lang="tr-TR" sz="1600" dirty="0" err="1" smtClean="0"/>
              <a:t>electrical</a:t>
            </a:r>
            <a:r>
              <a:rPr lang="tr-TR" sz="1600" dirty="0" smtClean="0"/>
              <a:t> </a:t>
            </a:r>
            <a:r>
              <a:rPr lang="tr-TR" sz="1600" dirty="0" err="1" smtClean="0"/>
              <a:t>stimulator</a:t>
            </a:r>
            <a:endParaRPr lang="tr-TR" sz="1600" dirty="0" smtClean="0"/>
          </a:p>
          <a:p>
            <a:r>
              <a:rPr lang="tr-TR" sz="1600" dirty="0" err="1" smtClean="0"/>
              <a:t>powered</a:t>
            </a:r>
            <a:r>
              <a:rPr lang="tr-TR" sz="1600" dirty="0" smtClean="0"/>
              <a:t> </a:t>
            </a:r>
            <a:r>
              <a:rPr lang="tr-TR" sz="1600" dirty="0" err="1" smtClean="0"/>
              <a:t>by</a:t>
            </a:r>
            <a:r>
              <a:rPr lang="tr-TR" sz="1600" dirty="0" smtClean="0"/>
              <a:t> an </a:t>
            </a:r>
            <a:r>
              <a:rPr lang="tr-TR" sz="1600" dirty="0" err="1" smtClean="0"/>
              <a:t>array</a:t>
            </a:r>
            <a:r>
              <a:rPr lang="tr-TR" sz="1600" dirty="0" smtClean="0"/>
              <a:t> of PIN </a:t>
            </a:r>
            <a:r>
              <a:rPr lang="tr-TR" sz="1600" dirty="0" err="1" smtClean="0"/>
              <a:t>diodes</a:t>
            </a:r>
            <a:r>
              <a:rPr lang="tr-TR" sz="1600" dirty="0" smtClean="0"/>
              <a:t> [2]</a:t>
            </a:r>
            <a:endParaRPr lang="tr-TR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212976"/>
            <a:ext cx="2847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907" y="5788889"/>
            <a:ext cx="2878857" cy="45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296025" y="6237312"/>
            <a:ext cx="28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Individually</a:t>
            </a:r>
            <a:r>
              <a:rPr lang="tr-TR" sz="1600" dirty="0" smtClean="0"/>
              <a:t> </a:t>
            </a:r>
            <a:r>
              <a:rPr lang="tr-TR" sz="1600" dirty="0" err="1" smtClean="0"/>
              <a:t>adressable</a:t>
            </a:r>
            <a:r>
              <a:rPr lang="tr-TR" sz="1600" dirty="0" smtClean="0"/>
              <a:t> </a:t>
            </a:r>
            <a:r>
              <a:rPr lang="tr-TR" sz="1600" dirty="0" err="1" smtClean="0"/>
              <a:t>microstimulators</a:t>
            </a:r>
            <a:r>
              <a:rPr lang="tr-TR" sz="1600" dirty="0" smtClean="0"/>
              <a:t> [3]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xmlns="" val="3724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…but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catch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/>
              <a:t>A </a:t>
            </a:r>
            <a:r>
              <a:rPr lang="tr-TR" sz="2000" dirty="0" err="1" smtClean="0"/>
              <a:t>silicon</a:t>
            </a:r>
            <a:r>
              <a:rPr lang="tr-TR" sz="2000" dirty="0" smtClean="0"/>
              <a:t> </a:t>
            </a:r>
            <a:r>
              <a:rPr lang="tr-TR" sz="2000" dirty="0" err="1" smtClean="0"/>
              <a:t>photodiode</a:t>
            </a:r>
            <a:r>
              <a:rPr lang="tr-TR" sz="2000" dirty="0" smtClean="0"/>
              <a:t> can </a:t>
            </a:r>
            <a:r>
              <a:rPr lang="tr-TR" sz="2000" dirty="0" err="1" smtClean="0"/>
              <a:t>only</a:t>
            </a:r>
            <a:r>
              <a:rPr lang="tr-TR" sz="2000" dirty="0" smtClean="0"/>
              <a:t> </a:t>
            </a:r>
            <a:r>
              <a:rPr lang="tr-TR" sz="2000" dirty="0" err="1" smtClean="0"/>
              <a:t>supply</a:t>
            </a:r>
            <a:r>
              <a:rPr lang="tr-TR" sz="2000" dirty="0" smtClean="0"/>
              <a:t> </a:t>
            </a:r>
            <a:r>
              <a:rPr lang="tr-TR" sz="2000" dirty="0" err="1" smtClean="0"/>
              <a:t>around</a:t>
            </a:r>
            <a:r>
              <a:rPr lang="tr-TR" sz="2000" dirty="0" smtClean="0"/>
              <a:t> 0.6V </a:t>
            </a:r>
            <a:r>
              <a:rPr lang="tr-TR" sz="2000" dirty="0" err="1" smtClean="0"/>
              <a:t>under</a:t>
            </a:r>
            <a:r>
              <a:rPr lang="tr-TR" sz="2000" dirty="0" smtClean="0"/>
              <a:t> </a:t>
            </a:r>
            <a:r>
              <a:rPr lang="tr-TR" sz="2000" dirty="0" err="1" smtClean="0"/>
              <a:t>illumination</a:t>
            </a:r>
            <a:endParaRPr lang="tr-TR" sz="2000" dirty="0" smtClean="0"/>
          </a:p>
          <a:p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forces</a:t>
            </a:r>
            <a:r>
              <a:rPr lang="tr-TR" sz="2000" dirty="0" smtClean="0"/>
              <a:t> </a:t>
            </a:r>
            <a:r>
              <a:rPr lang="tr-TR" sz="2000" dirty="0" err="1" smtClean="0"/>
              <a:t>designers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000" dirty="0" smtClean="0"/>
              <a:t> </a:t>
            </a:r>
            <a:r>
              <a:rPr lang="tr-TR" sz="2000" dirty="0" err="1" smtClean="0"/>
              <a:t>low</a:t>
            </a:r>
            <a:r>
              <a:rPr lang="tr-TR" sz="2000" dirty="0" smtClean="0"/>
              <a:t> </a:t>
            </a:r>
            <a:r>
              <a:rPr lang="tr-TR" sz="2000" dirty="0" err="1" smtClean="0"/>
              <a:t>performance</a:t>
            </a:r>
            <a:r>
              <a:rPr lang="tr-TR" sz="2000" dirty="0" smtClean="0"/>
              <a:t> </a:t>
            </a:r>
            <a:r>
              <a:rPr lang="tr-TR" sz="2000" dirty="0" err="1" smtClean="0"/>
              <a:t>subthreshold</a:t>
            </a:r>
            <a:r>
              <a:rPr lang="tr-TR" sz="2000" dirty="0" smtClean="0"/>
              <a:t> </a:t>
            </a:r>
            <a:r>
              <a:rPr lang="tr-TR" sz="2000" dirty="0" err="1" smtClean="0"/>
              <a:t>digital</a:t>
            </a:r>
            <a:r>
              <a:rPr lang="tr-TR" sz="2000" dirty="0" smtClean="0"/>
              <a:t> </a:t>
            </a:r>
            <a:r>
              <a:rPr lang="tr-TR" sz="2000" dirty="0" err="1" smtClean="0"/>
              <a:t>circuits</a:t>
            </a:r>
            <a:r>
              <a:rPr lang="tr-TR" sz="2000" dirty="0" smtClean="0"/>
              <a:t>. Analog </a:t>
            </a:r>
            <a:r>
              <a:rPr lang="tr-TR" sz="2000" dirty="0" err="1" smtClean="0"/>
              <a:t>circuits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even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problematic</a:t>
            </a:r>
            <a:r>
              <a:rPr lang="tr-TR" sz="2000" dirty="0" smtClean="0"/>
              <a:t>!</a:t>
            </a:r>
          </a:p>
          <a:p>
            <a:r>
              <a:rPr lang="tr-TR" sz="2000" dirty="0" smtClean="0"/>
              <a:t> Connecting on-chip CMOS photodiodes in series </a:t>
            </a:r>
            <a:r>
              <a:rPr lang="tr-TR" sz="2000" dirty="0" smtClean="0"/>
              <a:t>is problematic and inefficient </a:t>
            </a:r>
            <a:r>
              <a:rPr lang="tr-TR" sz="2000" dirty="0" smtClean="0"/>
              <a:t>[4]</a:t>
            </a:r>
          </a:p>
          <a:p>
            <a:r>
              <a:rPr lang="tr-TR" sz="2000" dirty="0" smtClean="0"/>
              <a:t>SOI </a:t>
            </a:r>
            <a:r>
              <a:rPr lang="tr-TR" sz="2000" dirty="0" err="1" smtClean="0"/>
              <a:t>photodiodes</a:t>
            </a:r>
            <a:r>
              <a:rPr lang="tr-TR" sz="2000" dirty="0" smtClean="0"/>
              <a:t> can be </a:t>
            </a:r>
            <a:r>
              <a:rPr lang="tr-TR" sz="2000" dirty="0" err="1" smtClean="0"/>
              <a:t>connected</a:t>
            </a:r>
            <a:r>
              <a:rPr lang="tr-TR" sz="2000" dirty="0" smtClean="0"/>
              <a:t> in </a:t>
            </a:r>
            <a:r>
              <a:rPr lang="tr-TR" sz="2000" dirty="0" err="1" smtClean="0"/>
              <a:t>series</a:t>
            </a:r>
            <a:r>
              <a:rPr lang="tr-TR" sz="2000" dirty="0" smtClean="0"/>
              <a:t> </a:t>
            </a:r>
            <a:r>
              <a:rPr lang="tr-TR" sz="2000" dirty="0" err="1" smtClean="0"/>
              <a:t>without</a:t>
            </a:r>
            <a:r>
              <a:rPr lang="tr-TR" sz="2000" dirty="0" smtClean="0"/>
              <a:t> </a:t>
            </a:r>
            <a:r>
              <a:rPr lang="tr-TR" sz="2000" dirty="0" err="1" smtClean="0"/>
              <a:t>efficiency</a:t>
            </a:r>
            <a:r>
              <a:rPr lang="tr-TR" sz="2000" dirty="0" smtClean="0"/>
              <a:t> </a:t>
            </a:r>
            <a:r>
              <a:rPr lang="tr-TR" sz="2000" dirty="0" err="1" smtClean="0"/>
              <a:t>loss</a:t>
            </a:r>
            <a:r>
              <a:rPr lang="tr-TR" sz="2000" dirty="0" smtClean="0"/>
              <a:t> [5]. </a:t>
            </a:r>
            <a:r>
              <a:rPr lang="tr-TR" sz="2000" dirty="0" err="1" smtClean="0"/>
              <a:t>However</a:t>
            </a:r>
            <a:r>
              <a:rPr lang="tr-TR" sz="2000" dirty="0" smtClean="0"/>
              <a:t>, SOI </a:t>
            </a:r>
            <a:r>
              <a:rPr lang="tr-TR" sz="2000" dirty="0" err="1" smtClean="0"/>
              <a:t>wafers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VERY </a:t>
            </a:r>
            <a:r>
              <a:rPr lang="tr-TR" sz="2000" dirty="0" err="1" smtClean="0"/>
              <a:t>expensive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A </a:t>
            </a:r>
            <a:r>
              <a:rPr lang="tr-TR" sz="2000" dirty="0" err="1" smtClean="0"/>
              <a:t>charge</a:t>
            </a:r>
            <a:r>
              <a:rPr lang="tr-TR" sz="2000" dirty="0" smtClean="0"/>
              <a:t> </a:t>
            </a:r>
            <a:r>
              <a:rPr lang="tr-TR" sz="2000" dirty="0" err="1" smtClean="0"/>
              <a:t>pump</a:t>
            </a:r>
            <a:r>
              <a:rPr lang="tr-TR" sz="2000" dirty="0" smtClean="0"/>
              <a:t> can be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elevate</a:t>
            </a:r>
            <a:r>
              <a:rPr lang="tr-TR" sz="2000" dirty="0"/>
              <a:t> </a:t>
            </a:r>
            <a:r>
              <a:rPr lang="tr-TR" sz="2000" dirty="0" smtClean="0"/>
              <a:t>0.6V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around</a:t>
            </a:r>
            <a:r>
              <a:rPr lang="tr-TR" sz="2000" dirty="0" smtClean="0"/>
              <a:t> 1.2V. </a:t>
            </a:r>
            <a:r>
              <a:rPr lang="tr-TR" sz="2000" dirty="0" err="1" smtClean="0"/>
              <a:t>However</a:t>
            </a:r>
            <a:r>
              <a:rPr lang="tr-TR" sz="2000" dirty="0" smtClean="0"/>
              <a:t>,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supply</a:t>
            </a:r>
            <a:r>
              <a:rPr lang="tr-TR" sz="2000" dirty="0" smtClean="0"/>
              <a:t> </a:t>
            </a:r>
            <a:r>
              <a:rPr lang="tr-TR" sz="2000" dirty="0" err="1" smtClean="0"/>
              <a:t>voltage</a:t>
            </a:r>
            <a:r>
              <a:rPr lang="tr-TR" sz="2000" dirty="0" smtClean="0"/>
              <a:t> is </a:t>
            </a:r>
            <a:r>
              <a:rPr lang="tr-TR" sz="2000" dirty="0" err="1" smtClean="0"/>
              <a:t>very</a:t>
            </a:r>
            <a:r>
              <a:rPr lang="tr-TR" sz="2000" dirty="0" smtClean="0"/>
              <a:t> </a:t>
            </a:r>
            <a:r>
              <a:rPr lang="tr-TR" sz="2000" dirty="0" err="1" smtClean="0"/>
              <a:t>close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threshold</a:t>
            </a:r>
            <a:r>
              <a:rPr lang="tr-TR" sz="2000" dirty="0" smtClean="0"/>
              <a:t> </a:t>
            </a:r>
            <a:r>
              <a:rPr lang="tr-TR" sz="2000" dirty="0" err="1" smtClean="0"/>
              <a:t>voltage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switches</a:t>
            </a:r>
            <a:r>
              <a:rPr lang="tr-TR" sz="2000" dirty="0" smtClean="0"/>
              <a:t>;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greatly</a:t>
            </a:r>
            <a:r>
              <a:rPr lang="tr-TR" sz="2000" dirty="0" smtClean="0"/>
              <a:t> </a:t>
            </a:r>
            <a:r>
              <a:rPr lang="tr-TR" sz="2000" dirty="0" err="1" smtClean="0"/>
              <a:t>reduces</a:t>
            </a:r>
            <a:r>
              <a:rPr lang="tr-TR" sz="2000" dirty="0" smtClean="0"/>
              <a:t> </a:t>
            </a:r>
            <a:r>
              <a:rPr lang="tr-TR" sz="2000" dirty="0" err="1" smtClean="0"/>
              <a:t>efficiency</a:t>
            </a:r>
            <a:r>
              <a:rPr lang="tr-TR" sz="2000" dirty="0" smtClean="0"/>
              <a:t> [6].</a:t>
            </a:r>
          </a:p>
          <a:p>
            <a:r>
              <a:rPr lang="tr-TR" sz="2000" dirty="0" smtClean="0"/>
              <a:t>On-</a:t>
            </a:r>
            <a:r>
              <a:rPr lang="tr-TR" sz="2000" dirty="0" err="1" smtClean="0"/>
              <a:t>chip</a:t>
            </a:r>
            <a:r>
              <a:rPr lang="tr-TR" sz="2000" dirty="0" smtClean="0"/>
              <a:t> </a:t>
            </a:r>
            <a:r>
              <a:rPr lang="tr-TR" sz="2000" dirty="0" err="1" smtClean="0"/>
              <a:t>photodiodes</a:t>
            </a:r>
            <a:r>
              <a:rPr lang="tr-TR" sz="2000" dirty="0" smtClean="0"/>
              <a:t> </a:t>
            </a:r>
            <a:r>
              <a:rPr lang="tr-TR" sz="2000" dirty="0" err="1" smtClean="0"/>
              <a:t>take</a:t>
            </a:r>
            <a:r>
              <a:rPr lang="tr-TR" sz="2000" dirty="0" smtClean="0"/>
              <a:t> </a:t>
            </a:r>
            <a:r>
              <a:rPr lang="tr-TR" sz="2000" dirty="0" err="1" smtClean="0"/>
              <a:t>up</a:t>
            </a:r>
            <a:r>
              <a:rPr lang="tr-TR" sz="2000" dirty="0" smtClean="0"/>
              <a:t> </a:t>
            </a:r>
            <a:r>
              <a:rPr lang="tr-TR" sz="2000" dirty="0" err="1" smtClean="0"/>
              <a:t>expensive</a:t>
            </a:r>
            <a:r>
              <a:rPr lang="tr-TR" sz="2000" dirty="0" smtClean="0"/>
              <a:t> </a:t>
            </a:r>
            <a:r>
              <a:rPr lang="tr-TR" sz="2000" dirty="0" err="1" smtClean="0"/>
              <a:t>silicon</a:t>
            </a:r>
            <a:r>
              <a:rPr lang="tr-TR" sz="2000" dirty="0" smtClean="0"/>
              <a:t> </a:t>
            </a:r>
            <a:r>
              <a:rPr lang="tr-TR" sz="2000" dirty="0" err="1" smtClean="0"/>
              <a:t>real</a:t>
            </a:r>
            <a:r>
              <a:rPr lang="tr-TR" sz="2000" dirty="0" smtClean="0"/>
              <a:t> </a:t>
            </a:r>
            <a:r>
              <a:rPr lang="tr-TR" sz="2000" dirty="0" err="1" smtClean="0"/>
              <a:t>estate</a:t>
            </a:r>
            <a:r>
              <a:rPr lang="tr-TR" sz="2000" dirty="0" smtClean="0"/>
              <a:t>.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additional</a:t>
            </a:r>
            <a:r>
              <a:rPr lang="tr-TR" sz="2000" dirty="0" smtClean="0"/>
              <a:t> </a:t>
            </a:r>
            <a:r>
              <a:rPr lang="tr-TR" sz="2000" dirty="0" err="1" smtClean="0"/>
              <a:t>charge</a:t>
            </a:r>
            <a:r>
              <a:rPr lang="tr-TR" sz="2000" dirty="0" smtClean="0"/>
              <a:t> </a:t>
            </a:r>
            <a:r>
              <a:rPr lang="tr-TR" sz="2000" dirty="0" err="1" smtClean="0"/>
              <a:t>pump</a:t>
            </a:r>
            <a:r>
              <a:rPr lang="tr-TR" sz="2000" dirty="0" smtClean="0"/>
              <a:t> </a:t>
            </a:r>
            <a:r>
              <a:rPr lang="tr-TR" sz="2000" dirty="0" err="1" smtClean="0"/>
              <a:t>must</a:t>
            </a:r>
            <a:r>
              <a:rPr lang="tr-TR" sz="2000" dirty="0" smtClean="0"/>
              <a:t> be </a:t>
            </a:r>
            <a:r>
              <a:rPr lang="tr-TR" sz="2000" dirty="0" err="1" smtClean="0"/>
              <a:t>large</a:t>
            </a:r>
            <a:r>
              <a:rPr lang="tr-TR" sz="2000" dirty="0" smtClean="0"/>
              <a:t> as </a:t>
            </a:r>
            <a:r>
              <a:rPr lang="tr-TR" sz="2000" dirty="0" err="1" smtClean="0"/>
              <a:t>well</a:t>
            </a:r>
            <a:r>
              <a:rPr lang="tr-TR" sz="2000" dirty="0" smtClean="0"/>
              <a:t>,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support</a:t>
            </a:r>
            <a:r>
              <a:rPr lang="tr-TR" sz="2000" dirty="0" smtClean="0"/>
              <a:t> </a:t>
            </a:r>
            <a:r>
              <a:rPr lang="tr-TR" sz="2000" dirty="0" err="1" smtClean="0"/>
              <a:t>large</a:t>
            </a:r>
            <a:r>
              <a:rPr lang="tr-TR" sz="2000" dirty="0" smtClean="0"/>
              <a:t> </a:t>
            </a:r>
            <a:r>
              <a:rPr lang="tr-TR" sz="2000" dirty="0" err="1" smtClean="0"/>
              <a:t>current</a:t>
            </a:r>
            <a:r>
              <a:rPr lang="tr-TR" sz="2000" dirty="0" smtClean="0"/>
              <a:t> </a:t>
            </a:r>
            <a:r>
              <a:rPr lang="tr-TR" sz="2000" dirty="0" err="1" smtClean="0"/>
              <a:t>loads</a:t>
            </a:r>
            <a:r>
              <a:rPr lang="tr-TR" sz="2000" dirty="0" smtClean="0"/>
              <a:t>.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leaves</a:t>
            </a:r>
            <a:r>
              <a:rPr lang="tr-TR" sz="2000" dirty="0" smtClean="0"/>
              <a:t> </a:t>
            </a:r>
            <a:r>
              <a:rPr lang="tr-TR" sz="2000" dirty="0" err="1" smtClean="0"/>
              <a:t>very</a:t>
            </a:r>
            <a:r>
              <a:rPr lang="tr-TR" sz="2000" dirty="0" smtClean="0"/>
              <a:t> </a:t>
            </a:r>
            <a:r>
              <a:rPr lang="tr-TR" sz="2000" dirty="0" err="1" smtClean="0"/>
              <a:t>small</a:t>
            </a:r>
            <a:r>
              <a:rPr lang="tr-TR" sz="2000" dirty="0" smtClean="0"/>
              <a:t> </a:t>
            </a:r>
            <a:r>
              <a:rPr lang="tr-TR" sz="2000" dirty="0" err="1" smtClean="0"/>
              <a:t>area</a:t>
            </a:r>
            <a:r>
              <a:rPr lang="tr-TR" sz="2000" dirty="0" smtClean="0"/>
              <a:t> </a:t>
            </a:r>
            <a:r>
              <a:rPr lang="tr-TR" sz="2000" dirty="0" err="1" smtClean="0"/>
              <a:t>functional</a:t>
            </a:r>
            <a:r>
              <a:rPr lang="tr-TR" sz="2000" dirty="0" smtClean="0"/>
              <a:t> </a:t>
            </a:r>
            <a:r>
              <a:rPr lang="tr-TR" sz="2000" dirty="0" err="1" smtClean="0"/>
              <a:t>blocks</a:t>
            </a:r>
            <a:r>
              <a:rPr lang="tr-TR" sz="2000" dirty="0" smtClean="0"/>
              <a:t> </a:t>
            </a:r>
            <a:r>
              <a:rPr lang="tr-TR" sz="2000" dirty="0" err="1" smtClean="0"/>
              <a:t>such</a:t>
            </a:r>
            <a:r>
              <a:rPr lang="tr-TR" sz="2000" dirty="0" smtClean="0"/>
              <a:t> as </a:t>
            </a:r>
            <a:r>
              <a:rPr lang="tr-TR" sz="2000" dirty="0" err="1" smtClean="0"/>
              <a:t>sensors</a:t>
            </a:r>
            <a:r>
              <a:rPr lang="tr-TR" sz="2000" dirty="0" smtClean="0"/>
              <a:t>, </a:t>
            </a:r>
            <a:r>
              <a:rPr lang="tr-TR" sz="2000" dirty="0" err="1" smtClean="0"/>
              <a:t>processor</a:t>
            </a:r>
            <a:r>
              <a:rPr lang="tr-TR" sz="2000" dirty="0" smtClean="0"/>
              <a:t> </a:t>
            </a:r>
            <a:r>
              <a:rPr lang="tr-TR" sz="2000" dirty="0" err="1" smtClean="0"/>
              <a:t>units</a:t>
            </a:r>
            <a:r>
              <a:rPr lang="tr-TR" sz="2000" dirty="0" smtClean="0"/>
              <a:t>, </a:t>
            </a:r>
            <a:r>
              <a:rPr lang="tr-TR" sz="2000" dirty="0" err="1" smtClean="0"/>
              <a:t>memory</a:t>
            </a:r>
            <a:r>
              <a:rPr lang="tr-TR" sz="2000" dirty="0" smtClean="0"/>
              <a:t>, </a:t>
            </a:r>
            <a:r>
              <a:rPr lang="tr-TR" sz="2000" dirty="0" err="1" smtClean="0"/>
              <a:t>etc</a:t>
            </a:r>
            <a:r>
              <a:rPr lang="tr-TR" sz="2000" dirty="0" smtClean="0"/>
              <a:t>.</a:t>
            </a: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AD49-A09E-4B4B-8DFF-A8EFF9DC57C4}" type="slidenum">
              <a:rPr lang="en-US" smtClean="0"/>
              <a:pPr/>
              <a:t>4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63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Transmission</a:t>
            </a:r>
            <a:r>
              <a:rPr lang="tr-TR" dirty="0" smtClean="0"/>
              <a:t> of data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microsystem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communicate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user</a:t>
            </a:r>
            <a:r>
              <a:rPr lang="tr-TR" dirty="0" smtClean="0"/>
              <a:t>, </a:t>
            </a:r>
            <a:r>
              <a:rPr lang="tr-TR" dirty="0" err="1" smtClean="0"/>
              <a:t>transmitting</a:t>
            </a:r>
            <a:r>
              <a:rPr lang="tr-TR" dirty="0" smtClean="0"/>
              <a:t> sensor </a:t>
            </a:r>
            <a:r>
              <a:rPr lang="tr-TR" dirty="0" err="1" smtClean="0"/>
              <a:t>readings</a:t>
            </a:r>
            <a:r>
              <a:rPr lang="tr-TR" dirty="0" smtClean="0"/>
              <a:t>, </a:t>
            </a:r>
            <a:r>
              <a:rPr lang="tr-TR" dirty="0" err="1" smtClean="0"/>
              <a:t>device</a:t>
            </a:r>
            <a:r>
              <a:rPr lang="tr-TR" dirty="0" smtClean="0"/>
              <a:t> ID,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Standard</a:t>
            </a:r>
            <a:r>
              <a:rPr lang="tr-TR" dirty="0" smtClean="0"/>
              <a:t> </a:t>
            </a:r>
            <a:r>
              <a:rPr lang="tr-TR" dirty="0" err="1" smtClean="0"/>
              <a:t>silicon</a:t>
            </a:r>
            <a:r>
              <a:rPr lang="tr-TR" dirty="0" smtClean="0"/>
              <a:t> </a:t>
            </a:r>
            <a:r>
              <a:rPr lang="tr-TR" dirty="0" err="1" smtClean="0"/>
              <a:t>photodiodes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NO </a:t>
            </a:r>
            <a:r>
              <a:rPr lang="tr-TR" dirty="0" err="1" smtClean="0"/>
              <a:t>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emit</a:t>
            </a:r>
            <a:r>
              <a:rPr lang="tr-TR" dirty="0" smtClean="0"/>
              <a:t> </a:t>
            </a:r>
            <a:r>
              <a:rPr lang="tr-TR" dirty="0" err="1" smtClean="0"/>
              <a:t>photons</a:t>
            </a:r>
            <a:r>
              <a:rPr lang="tr-TR" dirty="0" smtClean="0"/>
              <a:t>.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optical</a:t>
            </a:r>
            <a:r>
              <a:rPr lang="tr-TR" dirty="0" smtClean="0"/>
              <a:t> </a:t>
            </a:r>
            <a:r>
              <a:rPr lang="tr-TR" dirty="0" err="1" smtClean="0"/>
              <a:t>transmission</a:t>
            </a:r>
            <a:r>
              <a:rPr lang="tr-TR" dirty="0" smtClean="0"/>
              <a:t>, a LED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diode</a:t>
            </a:r>
            <a:r>
              <a:rPr lang="tr-TR" dirty="0" smtClean="0"/>
              <a:t> </a:t>
            </a:r>
            <a:r>
              <a:rPr lang="tr-TR" dirty="0" err="1" smtClean="0"/>
              <a:t>must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Additional</a:t>
            </a:r>
            <a:r>
              <a:rPr lang="tr-TR" dirty="0" smtClean="0"/>
              <a:t> </a:t>
            </a:r>
            <a:r>
              <a:rPr lang="tr-TR" dirty="0" err="1" smtClean="0"/>
              <a:t>antennae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RF </a:t>
            </a:r>
            <a:r>
              <a:rPr lang="tr-TR" dirty="0" err="1" smtClean="0"/>
              <a:t>transmission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overall</a:t>
            </a:r>
            <a:r>
              <a:rPr lang="tr-TR" dirty="0" smtClean="0"/>
              <a:t> size.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AD49-A09E-4B4B-8DFF-A8EFF9DC57C4}" type="slidenum">
              <a:rPr lang="en-US" smtClean="0"/>
              <a:pPr/>
              <a:t>5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37321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Typical current microsystem solutions: 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Optical power transfer, RF data transmission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4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problem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484" y="1519209"/>
            <a:ext cx="3153516" cy="44196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rgbClr val="3333FF"/>
                </a:solidFill>
              </a:rPr>
              <a:t>Use</a:t>
            </a:r>
            <a:r>
              <a:rPr lang="tr-TR" b="1" dirty="0" smtClean="0">
                <a:solidFill>
                  <a:srgbClr val="3333FF"/>
                </a:solidFill>
              </a:rPr>
              <a:t> a </a:t>
            </a:r>
            <a:r>
              <a:rPr lang="tr-TR" b="1" dirty="0" err="1" smtClean="0">
                <a:solidFill>
                  <a:srgbClr val="3333FF"/>
                </a:solidFill>
              </a:rPr>
              <a:t>single</a:t>
            </a:r>
            <a:r>
              <a:rPr lang="tr-TR" b="1" dirty="0" smtClean="0">
                <a:solidFill>
                  <a:srgbClr val="3333FF"/>
                </a:solidFill>
              </a:rPr>
              <a:t> LED </a:t>
            </a:r>
            <a:r>
              <a:rPr lang="tr-TR" b="1" dirty="0" err="1" smtClean="0">
                <a:solidFill>
                  <a:srgbClr val="3333FF"/>
                </a:solidFill>
              </a:rPr>
              <a:t>to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harvest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energy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and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transmit</a:t>
            </a:r>
            <a:r>
              <a:rPr lang="tr-TR" b="1" dirty="0" smtClean="0">
                <a:solidFill>
                  <a:srgbClr val="3333FF"/>
                </a:solidFill>
              </a:rPr>
              <a:t>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FF0000"/>
                </a:solidFill>
              </a:rPr>
              <a:t>Maximizes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the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utility</a:t>
            </a:r>
            <a:r>
              <a:rPr lang="tr-TR" sz="2400" b="1" dirty="0" smtClean="0">
                <a:solidFill>
                  <a:srgbClr val="FF0000"/>
                </a:solidFill>
              </a:rPr>
              <a:t> of </a:t>
            </a:r>
            <a:r>
              <a:rPr lang="tr-TR" sz="2400" b="1" dirty="0" err="1" smtClean="0">
                <a:solidFill>
                  <a:srgbClr val="FF0000"/>
                </a:solidFill>
              </a:rPr>
              <a:t>the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unavoidable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external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component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FF0000"/>
                </a:solidFill>
              </a:rPr>
              <a:t>Greater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power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conversion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efficiency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FF0000"/>
                </a:solidFill>
              </a:rPr>
              <a:t>Usable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open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circuit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voltage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without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need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for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elevation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FF0000"/>
                </a:solidFill>
              </a:rPr>
              <a:t>Saves</a:t>
            </a:r>
            <a:r>
              <a:rPr lang="tr-TR" sz="2400" b="1" dirty="0" smtClean="0">
                <a:solidFill>
                  <a:srgbClr val="FF0000"/>
                </a:solidFill>
              </a:rPr>
              <a:t> on-</a:t>
            </a:r>
            <a:r>
              <a:rPr lang="tr-TR" sz="2400" b="1" dirty="0" err="1" smtClean="0">
                <a:solidFill>
                  <a:srgbClr val="FF0000"/>
                </a:solidFill>
              </a:rPr>
              <a:t>chip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area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AD49-A09E-4B4B-8DFF-A8EFF9DC57C4}" type="slidenum">
              <a:rPr lang="en-US" smtClean="0"/>
              <a:pPr/>
              <a:t>6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573896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LED as a </a:t>
            </a:r>
            <a:r>
              <a:rPr lang="tr-TR" dirty="0" err="1" smtClean="0"/>
              <a:t>photovoltaic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365104"/>
            <a:ext cx="8234300" cy="2492896"/>
          </a:xfrm>
        </p:spPr>
        <p:txBody>
          <a:bodyPr>
            <a:noAutofit/>
          </a:bodyPr>
          <a:lstStyle/>
          <a:p>
            <a:r>
              <a:rPr lang="tr-TR" sz="1800" dirty="0" smtClean="0"/>
              <a:t>A 770nm LED is used to collect energy from 660nm laser beam </a:t>
            </a:r>
            <a:r>
              <a:rPr lang="tr-TR" sz="1800" dirty="0" smtClean="0"/>
              <a:t>delivering </a:t>
            </a:r>
            <a:r>
              <a:rPr lang="tr-TR" sz="2000" b="1" dirty="0" smtClean="0">
                <a:solidFill>
                  <a:srgbClr val="3333FF"/>
                </a:solidFill>
              </a:rPr>
              <a:t>1.2 V</a:t>
            </a:r>
            <a:r>
              <a:rPr lang="tr-TR" sz="1800" dirty="0" smtClean="0"/>
              <a:t> </a:t>
            </a:r>
            <a:r>
              <a:rPr lang="tr-TR" sz="1800" dirty="0" smtClean="0"/>
              <a:t>and &gt;1mA. </a:t>
            </a:r>
            <a:r>
              <a:rPr lang="tr-TR" sz="1800" dirty="0" smtClean="0"/>
              <a:t> Silicon PIN photodiode can deliver </a:t>
            </a:r>
            <a:r>
              <a:rPr lang="tr-TR" sz="2000" b="1" dirty="0" smtClean="0">
                <a:solidFill>
                  <a:srgbClr val="FF0000"/>
                </a:solidFill>
              </a:rPr>
              <a:t>0.6 V</a:t>
            </a:r>
            <a:r>
              <a:rPr lang="tr-TR" sz="1800" dirty="0" smtClean="0"/>
              <a:t>.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L</a:t>
            </a:r>
            <a:r>
              <a:rPr lang="tr-TR" sz="2400" b="1" dirty="0" smtClean="0">
                <a:solidFill>
                  <a:srgbClr val="FF0000"/>
                </a:solidFill>
              </a:rPr>
              <a:t>ED has 22% optical to electrical energy conversion efficency for this wavelength.</a:t>
            </a:r>
            <a:endParaRPr lang="tr-TR" sz="16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1" y="1183104"/>
            <a:ext cx="4275815" cy="318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072" y="1183104"/>
            <a:ext cx="4380381" cy="318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934670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“A great solar cell </a:t>
            </a:r>
            <a:r>
              <a:rPr lang="en-US" sz="2000" b="1" dirty="0" smtClean="0">
                <a:solidFill>
                  <a:srgbClr val="3333FF"/>
                </a:solidFill>
              </a:rPr>
              <a:t>has</a:t>
            </a:r>
            <a:r>
              <a:rPr lang="tr-TR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to </a:t>
            </a:r>
            <a:r>
              <a:rPr lang="en-US" sz="2000" b="1" dirty="0" smtClean="0">
                <a:solidFill>
                  <a:srgbClr val="3333FF"/>
                </a:solidFill>
              </a:rPr>
              <a:t>be a great </a:t>
            </a:r>
            <a:r>
              <a:rPr lang="en-US" sz="2000" b="1" dirty="0" smtClean="0">
                <a:solidFill>
                  <a:srgbClr val="3333FF"/>
                </a:solidFill>
              </a:rPr>
              <a:t>LED</a:t>
            </a:r>
            <a:r>
              <a:rPr lang="tr-TR" sz="2000" b="1" dirty="0" smtClean="0">
                <a:solidFill>
                  <a:srgbClr val="3333FF"/>
                </a:solidFill>
              </a:rPr>
              <a:t>.” 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Eli Yablonovitch, “Solar </a:t>
            </a:r>
            <a:r>
              <a:rPr lang="tr-TR" dirty="0" smtClean="0">
                <a:solidFill>
                  <a:srgbClr val="3333FF"/>
                </a:solidFill>
              </a:rPr>
              <a:t>Cell Breaks Efficiency </a:t>
            </a:r>
            <a:r>
              <a:rPr lang="tr-TR" dirty="0" smtClean="0">
                <a:solidFill>
                  <a:srgbClr val="3333FF"/>
                </a:solidFill>
              </a:rPr>
              <a:t>Record”, </a:t>
            </a:r>
            <a:r>
              <a:rPr lang="tr-TR" i="1" dirty="0" smtClean="0">
                <a:solidFill>
                  <a:srgbClr val="3333FF"/>
                </a:solidFill>
              </a:rPr>
              <a:t>IEEE Spectrum</a:t>
            </a:r>
            <a:r>
              <a:rPr lang="tr-TR" dirty="0" smtClean="0">
                <a:solidFill>
                  <a:srgbClr val="3333FF"/>
                </a:solidFill>
              </a:rPr>
              <a:t>, 2011.</a:t>
            </a:r>
            <a:endParaRPr lang="en-US" dirty="0" smtClean="0">
              <a:solidFill>
                <a:srgbClr val="3333FF"/>
              </a:solidFill>
            </a:endParaRPr>
          </a:p>
        </p:txBody>
      </p:sp>
      <p:sp>
        <p:nvSpPr>
          <p:cNvPr id="8" name="Slayt Numarası Yer Tutucusu 3"/>
          <p:cNvSpPr txBox="1">
            <a:spLocks/>
          </p:cNvSpPr>
          <p:nvPr/>
        </p:nvSpPr>
        <p:spPr>
          <a:xfrm>
            <a:off x="8696324" y="574040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BAD49-A09E-4B4B-8DFF-A8EFF9DC57C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</a:t>
            </a:r>
            <a:r>
              <a:rPr kumimoji="0" lang="tr-TR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4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Transmitting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LED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The open circuit voltage of the LED must be </a:t>
            </a:r>
            <a:r>
              <a:rPr lang="tr-TR" dirty="0" smtClean="0"/>
              <a:t>increased </a:t>
            </a:r>
            <a:r>
              <a:rPr lang="tr-TR" dirty="0" smtClean="0"/>
              <a:t>to forward bias it and emit photons.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elevated</a:t>
            </a:r>
            <a:r>
              <a:rPr lang="tr-TR" dirty="0" smtClean="0"/>
              <a:t> </a:t>
            </a:r>
            <a:r>
              <a:rPr lang="tr-TR" dirty="0" err="1" smtClean="0"/>
              <a:t>voltage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stored</a:t>
            </a:r>
            <a:r>
              <a:rPr lang="tr-TR" dirty="0" smtClean="0"/>
              <a:t> in a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capacitor</a:t>
            </a:r>
            <a:r>
              <a:rPr lang="tr-TR" dirty="0" smtClean="0"/>
              <a:t>. Storage </a:t>
            </a:r>
            <a:r>
              <a:rPr lang="tr-TR" dirty="0" err="1" smtClean="0"/>
              <a:t>capacitor</a:t>
            </a:r>
            <a:r>
              <a:rPr lang="tr-TR" dirty="0" smtClean="0"/>
              <a:t> is </a:t>
            </a:r>
            <a:r>
              <a:rPr lang="tr-TR" dirty="0" err="1" smtClean="0"/>
              <a:t>charged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discharged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LED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transmit</a:t>
            </a:r>
            <a:r>
              <a:rPr lang="tr-TR" dirty="0" smtClean="0"/>
              <a:t> </a:t>
            </a:r>
            <a:r>
              <a:rPr lang="tr-TR" dirty="0" err="1" smtClean="0"/>
              <a:t>pulses</a:t>
            </a:r>
            <a:r>
              <a:rPr lang="tr-TR" dirty="0" smtClean="0"/>
              <a:t> of data.</a:t>
            </a:r>
          </a:p>
          <a:p>
            <a:r>
              <a:rPr lang="tr-TR" dirty="0"/>
              <a:t>A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elevate</a:t>
            </a:r>
            <a:r>
              <a:rPr lang="tr-TR" dirty="0"/>
              <a:t> </a:t>
            </a:r>
            <a:r>
              <a:rPr lang="tr-TR" dirty="0" err="1"/>
              <a:t>open-circuit</a:t>
            </a:r>
            <a:r>
              <a:rPr lang="tr-TR" dirty="0"/>
              <a:t> </a:t>
            </a:r>
            <a:r>
              <a:rPr lang="tr-TR" dirty="0" err="1"/>
              <a:t>voltage</a:t>
            </a:r>
            <a:r>
              <a:rPr lang="tr-TR" dirty="0"/>
              <a:t> is </a:t>
            </a:r>
            <a:r>
              <a:rPr lang="tr-TR" dirty="0" err="1"/>
              <a:t>necessary</a:t>
            </a:r>
            <a:r>
              <a:rPr lang="tr-TR" dirty="0"/>
              <a:t>. </a:t>
            </a:r>
            <a:r>
              <a:rPr lang="tr-TR" dirty="0" smtClean="0"/>
              <a:t>Since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load</a:t>
            </a:r>
            <a:r>
              <a:rPr lang="tr-TR" dirty="0" smtClean="0"/>
              <a:t> is </a:t>
            </a:r>
            <a:r>
              <a:rPr lang="tr-TR" dirty="0" err="1" smtClean="0"/>
              <a:t>purely</a:t>
            </a:r>
            <a:r>
              <a:rPr lang="tr-TR" dirty="0" smtClean="0"/>
              <a:t> </a:t>
            </a:r>
            <a:r>
              <a:rPr lang="tr-TR" dirty="0" err="1" smtClean="0"/>
              <a:t>capacitive</a:t>
            </a:r>
            <a:r>
              <a:rPr lang="tr-TR" dirty="0" smtClean="0"/>
              <a:t>, a </a:t>
            </a:r>
            <a:r>
              <a:rPr lang="tr-TR" dirty="0" err="1" smtClean="0"/>
              <a:t>small</a:t>
            </a:r>
            <a:r>
              <a:rPr lang="tr-TR" dirty="0" smtClean="0"/>
              <a:t>,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charge</a:t>
            </a:r>
            <a:r>
              <a:rPr lang="tr-TR" dirty="0" smtClean="0"/>
              <a:t> </a:t>
            </a:r>
            <a:r>
              <a:rPr lang="tr-TR" dirty="0" err="1" smtClean="0"/>
              <a:t>pump</a:t>
            </a:r>
            <a:r>
              <a:rPr lang="tr-TR" dirty="0" smtClean="0"/>
              <a:t> </a:t>
            </a:r>
            <a:r>
              <a:rPr lang="tr-TR" dirty="0" err="1" smtClean="0"/>
              <a:t>optimized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charging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storage</a:t>
            </a:r>
            <a:r>
              <a:rPr lang="tr-TR" dirty="0" smtClean="0"/>
              <a:t> </a:t>
            </a:r>
            <a:r>
              <a:rPr lang="tr-TR" dirty="0" err="1" smtClean="0"/>
              <a:t>capacitor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minimizes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consumption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on-</a:t>
            </a:r>
            <a:r>
              <a:rPr lang="tr-TR" dirty="0" err="1" smtClean="0"/>
              <a:t>chip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usage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8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Microsystem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: </a:t>
            </a:r>
            <a:r>
              <a:rPr lang="tr-TR" dirty="0" err="1" smtClean="0"/>
              <a:t>Elevating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voltage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556792"/>
            <a:ext cx="516057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16223"/>
            <a:ext cx="4201521" cy="230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67544" y="4888032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Charge</a:t>
            </a:r>
            <a:r>
              <a:rPr lang="tr-TR" sz="2000" dirty="0" smtClean="0"/>
              <a:t> </a:t>
            </a:r>
            <a:r>
              <a:rPr lang="tr-TR" sz="2000" dirty="0" err="1" smtClean="0"/>
              <a:t>pump</a:t>
            </a:r>
            <a:r>
              <a:rPr lang="tr-TR" sz="2000" dirty="0" smtClean="0"/>
              <a:t> </a:t>
            </a:r>
            <a:r>
              <a:rPr lang="tr-TR" sz="2000" dirty="0" err="1" smtClean="0"/>
              <a:t>charges</a:t>
            </a:r>
            <a:r>
              <a:rPr lang="tr-TR" sz="2000" dirty="0" smtClean="0"/>
              <a:t> </a:t>
            </a:r>
            <a:r>
              <a:rPr lang="tr-TR" sz="2000" dirty="0" err="1" smtClean="0"/>
              <a:t>up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storage</a:t>
            </a:r>
            <a:r>
              <a:rPr lang="tr-TR" sz="2000" dirty="0" smtClean="0"/>
              <a:t> </a:t>
            </a:r>
            <a:r>
              <a:rPr lang="tr-TR" sz="2000" dirty="0" err="1" smtClean="0"/>
              <a:t>capacitor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approximately</a:t>
            </a:r>
            <a:r>
              <a:rPr lang="tr-TR" sz="2000" dirty="0" smtClean="0"/>
              <a:t>  </a:t>
            </a:r>
            <a:r>
              <a:rPr lang="tr-TR" sz="2000" dirty="0" err="1" smtClean="0"/>
              <a:t>twice</a:t>
            </a:r>
            <a:r>
              <a:rPr lang="tr-TR" sz="2000" dirty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LED </a:t>
            </a:r>
            <a:r>
              <a:rPr lang="tr-TR" sz="2000" dirty="0" err="1" smtClean="0"/>
              <a:t>voltage</a:t>
            </a:r>
            <a:endParaRPr lang="tr-TR" sz="2000" dirty="0"/>
          </a:p>
        </p:txBody>
      </p:sp>
      <p:sp>
        <p:nvSpPr>
          <p:cNvPr id="8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696324" y="5740400"/>
            <a:ext cx="447675" cy="365125"/>
          </a:xfrm>
        </p:spPr>
        <p:txBody>
          <a:bodyPr/>
          <a:lstStyle/>
          <a:p>
            <a:fld id="{FFDBAD49-A09E-4B4B-8DFF-A8EFF9DC57C4}" type="slidenum">
              <a:rPr lang="en-US" smtClean="0"/>
              <a:pPr/>
              <a:t>9</a:t>
            </a:fld>
            <a:r>
              <a:rPr lang="en-US" dirty="0" smtClean="0"/>
              <a:t>/</a:t>
            </a:r>
            <a:r>
              <a:rPr lang="tr-T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0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Presentation_Office2010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4988</TotalTime>
  <Words>1139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ClassPresentation_Office2010</vt:lpstr>
      <vt:lpstr>IC1301 -WiPE  Optical Power Delivery and Data Transmission in a Wireless and Batteryless Microsystem   29.09.2014</vt:lpstr>
      <vt:lpstr>Main Objective</vt:lpstr>
      <vt:lpstr>Optical energy harvesting microsystems</vt:lpstr>
      <vt:lpstr>…but there is a catch</vt:lpstr>
      <vt:lpstr>Transmission of data</vt:lpstr>
      <vt:lpstr>Our solution to the problem</vt:lpstr>
      <vt:lpstr>LED as a photovoltaic cell</vt:lpstr>
      <vt:lpstr>Transmitting with the LED</vt:lpstr>
      <vt:lpstr>Microsystem design: Elevating the voltage</vt:lpstr>
      <vt:lpstr>Microsystem design: to transmit or not transmit</vt:lpstr>
      <vt:lpstr>Microsystem design: pulse        generation</vt:lpstr>
      <vt:lpstr>Microsystem: IC layout and integration</vt:lpstr>
      <vt:lpstr>Experimental results: Charge pump</vt:lpstr>
      <vt:lpstr>Experimental results: Data transmission</vt:lpstr>
      <vt:lpstr>Experimental results: Data rate as an indicator of received illumination</vt:lpstr>
      <vt:lpstr>Future work</vt:lpstr>
      <vt:lpstr>References</vt:lpstr>
    </vt:vector>
  </TitlesOfParts>
  <Company>cttc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Σχεδίαση και βελτιστοποίηση στοιχειοκεραιών αποτελούμενων από συζευγμένουσ ταλαντωτέσ -  Design and optimization of arrays based on coupled oscillators</dc:title>
  <dc:creator>cttc</dc:creator>
  <cp:lastModifiedBy>smutlu</cp:lastModifiedBy>
  <cp:revision>759</cp:revision>
  <dcterms:created xsi:type="dcterms:W3CDTF">2007-04-23T12:39:27Z</dcterms:created>
  <dcterms:modified xsi:type="dcterms:W3CDTF">2014-09-27T15:59:17Z</dcterms:modified>
</cp:coreProperties>
</file>